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проведению и оценке экзаменационных работ (эссе) по русскому языку и литературе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0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9905999" cy="14874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внешней страницы рабочего листа начинается с  10-ой строки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Экзаменационная работа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 и литературе (эссе)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11 «А» класса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83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ОФОРМЛЕНИЯ ЭССЕ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Пишется тема эссе на первой строчке, отступ 2,5 сантиметра.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После проверки письменных работ выставляются общие баллы за работу.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Между темой эссе и текстом работы строка не оставляется.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5.В конце работы красным/зеленым цветом записывается количество слов в эссе.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21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 проверке эссе орфографические и пунктуационные ошибки обозначаются общепризнанными знаками. Допущенная ошибка подчеркивается, но не исправляется.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Отметка об ошибке ставится за полями тетради.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Баллы проставляется в проверочном листе по критериям оценивания.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Баллы переводятся  в оценку согласно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и 5 МЕТОДИЧЕСКОГО ПОСОБИЯ ПО РУССКОМУ ЯЗЫКУ И ЛИТЕРАТУРЕ (РЕКОМЕНДАЦИИ ПО НАПИСАНИЮ ЭССЕ), разработанного МОН РК совместно с НЦТ.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Оценка выставляется без кавычек. Оценка выставляется в виде дроби (содержание/грамотность и фактическая точность речи) с расшифровкой. Например: 5/5 (отлично/отлично)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Далее пишется комментарий без пропуска строки, отступ 2,5 см. Комментарии пишутся всем. Слово "Комментарий" не пишется.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После чего подписывается членами экзаменационной комиссии. (пишутся фамилии учителей).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10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Проверочный лист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Проверочный лист нужно приготовить заранее.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Лист заполняется проверяющими учителями. 2 учителя, вошедшие в состав экзаменационной комиссии, выставляют баллы. Если выявлена незначительная разница в баллах, выставленных двумя экзаменаторами, то итоговые баллы определяются как среднеарифметические баллы двух экзаменаторов с округлением в соответствии с правилами округления.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Проверочный лист прикладывается к работе.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Штамп школы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42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Проверочный лист</a:t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 автора	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	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эссе	</a:t>
            </a:r>
          </a:p>
        </p:txBody>
      </p:sp>
    </p:spTree>
    <p:extLst>
      <p:ext uri="{BB962C8B-B14F-4D97-AF65-F5344CB8AC3E}">
        <p14:creationId xmlns:p14="http://schemas.microsoft.com/office/powerpoint/2010/main" val="56603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содержания эссе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70543"/>
              </p:ext>
            </p:extLst>
          </p:nvPr>
        </p:nvGraphicFramePr>
        <p:xfrm>
          <a:off x="643466" y="1919115"/>
          <a:ext cx="10600266" cy="5172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4021">
                  <a:extLst>
                    <a:ext uri="{9D8B030D-6E8A-4147-A177-3AD203B41FA5}">
                      <a16:colId xmlns:a16="http://schemas.microsoft.com/office/drawing/2014/main" val="1736865917"/>
                    </a:ext>
                  </a:extLst>
                </a:gridCol>
                <a:gridCol w="4314021">
                  <a:extLst>
                    <a:ext uri="{9D8B030D-6E8A-4147-A177-3AD203B41FA5}">
                      <a16:colId xmlns:a16="http://schemas.microsoft.com/office/drawing/2014/main" val="1582703992"/>
                    </a:ext>
                  </a:extLst>
                </a:gridCol>
                <a:gridCol w="991331">
                  <a:extLst>
                    <a:ext uri="{9D8B030D-6E8A-4147-A177-3AD203B41FA5}">
                      <a16:colId xmlns:a16="http://schemas.microsoft.com/office/drawing/2014/main" val="2467558457"/>
                    </a:ext>
                  </a:extLst>
                </a:gridCol>
                <a:gridCol w="980893">
                  <a:extLst>
                    <a:ext uri="{9D8B030D-6E8A-4147-A177-3AD203B41FA5}">
                      <a16:colId xmlns:a16="http://schemas.microsoft.com/office/drawing/2014/main" val="2285817265"/>
                    </a:ext>
                  </a:extLst>
                </a:gridCol>
              </a:tblGrid>
              <a:tr h="809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400">
                          <a:effectLst/>
                        </a:rPr>
                        <a:t>Критерии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400">
                          <a:effectLst/>
                        </a:rPr>
                        <a:t>Дескрипторы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400">
                          <a:effectLst/>
                        </a:rPr>
                        <a:t>Баллы 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4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1998845800"/>
                  </a:ext>
                </a:extLst>
              </a:tr>
              <a:tr h="163527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Глубина раскрытия темы и убедительность суждений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балла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убедительное осмысление предложенной темы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2745338099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эссе не соответствует основной теме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456447689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проблемы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2588083439"/>
                  </a:ext>
                </a:extLst>
              </a:tr>
              <a:tr h="253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неверно выделена проблема или проблема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обозначена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1429004648"/>
                  </a:ext>
                </a:extLst>
              </a:tr>
              <a:tr h="253923">
                <a:tc rowSpan="6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Аргументация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аргумента(-ов) из художественного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произведения, соответствующего теме эссе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227194389"/>
                  </a:ext>
                </a:extLst>
              </a:tr>
              <a:tr h="247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аргумента(-ов) из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художественного произведения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162141077"/>
                  </a:ext>
                </a:extLst>
              </a:tr>
              <a:tr h="247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аргумента(-ов) из других источников,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подтверждающего позицию автора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210620439"/>
                  </a:ext>
                </a:extLst>
              </a:tr>
              <a:tr h="247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аргумента(-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из других источников, подтверждающего позицию автора </a:t>
                      </a: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112256165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индивидуальной позиции автора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2803561650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индивидуальной позиции автора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21680000"/>
                  </a:ext>
                </a:extLst>
              </a:tr>
              <a:tr h="385176">
                <a:tc rowSpan="6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Композиционная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цельность и логичность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композиционной цельности, части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высказывания логически связаны, мысль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последовательно развивается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74916588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нарушена композиционная цельност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068326164"/>
                  </a:ext>
                </a:extLst>
              </a:tr>
              <a:tr h="253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внутренней логики, умение идти от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частного к общему, от общего к частному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2464953713"/>
                  </a:ext>
                </a:extLst>
              </a:tr>
              <a:tr h="385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нарушена последовательность изложения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мысли во всех частях работы, нет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внутренней логики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906671505"/>
                  </a:ext>
                </a:extLst>
              </a:tr>
              <a:tr h="253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оригинальность (интересные сцепления,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неожиданные повороты), новизна выводов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594314241"/>
                  </a:ext>
                </a:extLst>
              </a:tr>
              <a:tr h="253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продемонстрирован индивидуальный 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 подход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1071682471"/>
                  </a:ext>
                </a:extLst>
              </a:tr>
              <a:tr h="253923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Речевая культура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художественноизобразительных средств и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стилистических фигур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089269420"/>
                  </a:ext>
                </a:extLst>
              </a:tr>
              <a:tr h="349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однообразие грамматического строя речи,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бедный словарь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2826603473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эмоциональность, живость речи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288196919"/>
                  </a:ext>
                </a:extLst>
              </a:tr>
              <a:tr h="163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низкое качество речи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890109656"/>
                  </a:ext>
                </a:extLst>
              </a:tr>
              <a:tr h="16352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                                                               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331" marR="18331" marT="0" marB="0"/>
                </a:tc>
                <a:extLst>
                  <a:ext uri="{0D108BD9-81ED-4DB2-BD59-A6C34878D82A}">
                    <a16:rowId xmlns:a16="http://schemas.microsoft.com/office/drawing/2014/main" val="334849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66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грамотности и фактической точности речи эссе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26114"/>
              </p:ext>
            </p:extLst>
          </p:nvPr>
        </p:nvGraphicFramePr>
        <p:xfrm>
          <a:off x="1433688" y="2249489"/>
          <a:ext cx="9613722" cy="4377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9982">
                  <a:extLst>
                    <a:ext uri="{9D8B030D-6E8A-4147-A177-3AD203B41FA5}">
                      <a16:colId xmlns:a16="http://schemas.microsoft.com/office/drawing/2014/main" val="3618240564"/>
                    </a:ext>
                  </a:extLst>
                </a:gridCol>
                <a:gridCol w="3929982">
                  <a:extLst>
                    <a:ext uri="{9D8B030D-6E8A-4147-A177-3AD203B41FA5}">
                      <a16:colId xmlns:a16="http://schemas.microsoft.com/office/drawing/2014/main" val="2988318391"/>
                    </a:ext>
                  </a:extLst>
                </a:gridCol>
                <a:gridCol w="876879">
                  <a:extLst>
                    <a:ext uri="{9D8B030D-6E8A-4147-A177-3AD203B41FA5}">
                      <a16:colId xmlns:a16="http://schemas.microsoft.com/office/drawing/2014/main" val="2324460171"/>
                    </a:ext>
                  </a:extLst>
                </a:gridCol>
                <a:gridCol w="876879">
                  <a:extLst>
                    <a:ext uri="{9D8B030D-6E8A-4147-A177-3AD203B41FA5}">
                      <a16:colId xmlns:a16="http://schemas.microsoft.com/office/drawing/2014/main" val="2136551483"/>
                    </a:ext>
                  </a:extLst>
                </a:gridCol>
              </a:tblGrid>
              <a:tr h="2892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1000">
                          <a:effectLst/>
                        </a:rPr>
                        <a:t>Критерии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1000">
                          <a:effectLst/>
                        </a:rPr>
                        <a:t>Дескрипторы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1000">
                          <a:effectLst/>
                        </a:rPr>
                        <a:t>Баллы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kk-KZ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2691705497"/>
                  </a:ext>
                </a:extLst>
              </a:tr>
              <a:tr h="40878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Орфография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балла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орфографических ошибок нет или допущена 1 негрубая ошибка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500426527"/>
                  </a:ext>
                </a:extLst>
              </a:tr>
              <a:tr h="204394">
                <a:tc rowSpan="3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1-2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2213762247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3-5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3835692457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более 5 ошибо</a:t>
                      </a:r>
                      <a:r>
                        <a:rPr lang="kk-KZ" sz="1000">
                          <a:effectLst/>
                        </a:rPr>
                        <a:t>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2921787392"/>
                  </a:ext>
                </a:extLst>
              </a:tr>
              <a:tr h="408788">
                <a:tc rowSpan="4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Пунктуация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 балла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пунктуационных ошибок нет или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допущена 1 ошибка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532402100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2-3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2517050758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4-5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1899603553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более 5 ошибок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623862466"/>
                  </a:ext>
                </a:extLst>
              </a:tr>
              <a:tr h="408788">
                <a:tc rowSpan="3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Соблюдение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грамматических норм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балла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грамматических ошибок нет или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допущена 1 ошибка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3913840662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2-3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4238017886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более 4 ошибок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1827611420"/>
                  </a:ext>
                </a:extLst>
              </a:tr>
              <a:tr h="408788">
                <a:tc rowSpan="3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Соблюдение речевых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 стилистических норм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балла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стилистических и речевых ошибок нет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или допущена 1 ошибка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3413307833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2 - 3 ошибки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1368195317"/>
                  </a:ext>
                </a:extLst>
              </a:tr>
              <a:tr h="20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допущено более 3 ошибок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55775149"/>
                  </a:ext>
                </a:extLst>
              </a:tr>
              <a:tr h="20439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Максимальный балл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732979093"/>
                  </a:ext>
                </a:extLst>
              </a:tr>
              <a:tr h="20439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45" marR="50145" marT="0" marB="0"/>
                </a:tc>
                <a:extLst>
                  <a:ext uri="{0D108BD9-81ED-4DB2-BD59-A6C34878D82A}">
                    <a16:rowId xmlns:a16="http://schemas.microsoft.com/office/drawing/2014/main" val="171334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14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70</TotalTime>
  <Words>615</Words>
  <Application>Microsoft Office PowerPoint</Application>
  <PresentationFormat>Широкоэкранный</PresentationFormat>
  <Paragraphs>186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Tw Cen MT</vt:lpstr>
      <vt:lpstr>Контур</vt:lpstr>
      <vt:lpstr>Методические рекомендации по проведению и оценке экзаменационных работ (эссе) по русскому языку и литературе</vt:lpstr>
      <vt:lpstr>1. Заполнение внешней страницы рабочего листа начинается с  10-ой строки </vt:lpstr>
      <vt:lpstr>Структура ОФОРМЛЕНИЯ ЭССЕ </vt:lpstr>
      <vt:lpstr>Оценивание</vt:lpstr>
      <vt:lpstr> Проверочный лист </vt:lpstr>
      <vt:lpstr>Проверочный лист </vt:lpstr>
      <vt:lpstr> Критерии оценивания содержания эссе </vt:lpstr>
      <vt:lpstr>Критерии оценивания грамотности и фактической точности речи эссе 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проведению и оценке экзаменационных работ (эссе) по русскому языку и литературе</dc:title>
  <dc:creator>RePack by Diakov</dc:creator>
  <cp:lastModifiedBy>RePack by Diakov</cp:lastModifiedBy>
  <cp:revision>6</cp:revision>
  <dcterms:created xsi:type="dcterms:W3CDTF">2021-05-17T04:48:53Z</dcterms:created>
  <dcterms:modified xsi:type="dcterms:W3CDTF">2021-05-17T05:59:43Z</dcterms:modified>
</cp:coreProperties>
</file>