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56" r:id="rId2"/>
    <p:sldId id="284" r:id="rId3"/>
    <p:sldId id="272" r:id="rId4"/>
    <p:sldId id="298" r:id="rId5"/>
    <p:sldId id="368" r:id="rId6"/>
    <p:sldId id="369" r:id="rId7"/>
    <p:sldId id="370" r:id="rId8"/>
    <p:sldId id="382" r:id="rId9"/>
    <p:sldId id="383" r:id="rId10"/>
    <p:sldId id="347" r:id="rId11"/>
    <p:sldId id="323" r:id="rId12"/>
    <p:sldId id="301" r:id="rId13"/>
    <p:sldId id="304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84" r:id="rId23"/>
    <p:sldId id="381" r:id="rId24"/>
    <p:sldId id="345" r:id="rId25"/>
    <p:sldId id="362" r:id="rId26"/>
    <p:sldId id="363" r:id="rId27"/>
    <p:sldId id="364" r:id="rId28"/>
    <p:sldId id="365" r:id="rId29"/>
    <p:sldId id="358" r:id="rId30"/>
    <p:sldId id="359" r:id="rId31"/>
    <p:sldId id="360" r:id="rId32"/>
    <p:sldId id="366" r:id="rId33"/>
    <p:sldId id="361" r:id="rId34"/>
    <p:sldId id="367" r:id="rId35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4848"/>
    <a:srgbClr val="037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18" autoAdjust="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54" cy="498812"/>
          </a:xfrm>
          <a:prstGeom prst="rect">
            <a:avLst/>
          </a:prstGeom>
        </p:spPr>
        <p:txBody>
          <a:bodyPr vert="horz" lIns="83895" tIns="41948" rIns="83895" bIns="4194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317" y="0"/>
            <a:ext cx="2950454" cy="498812"/>
          </a:xfrm>
          <a:prstGeom prst="rect">
            <a:avLst/>
          </a:prstGeom>
        </p:spPr>
        <p:txBody>
          <a:bodyPr vert="horz" lIns="83895" tIns="41948" rIns="83895" bIns="41948" rtlCol="0"/>
          <a:lstStyle>
            <a:lvl1pPr algn="r">
              <a:defRPr sz="1100"/>
            </a:lvl1pPr>
          </a:lstStyle>
          <a:p>
            <a:fld id="{9F34D9B9-BD57-472F-B5CF-93DC26889758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895" tIns="41948" rIns="83895" bIns="4194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434" y="4782984"/>
            <a:ext cx="5446332" cy="3913753"/>
          </a:xfrm>
          <a:prstGeom prst="rect">
            <a:avLst/>
          </a:prstGeom>
        </p:spPr>
        <p:txBody>
          <a:bodyPr vert="horz" lIns="83895" tIns="41948" rIns="83895" bIns="4194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527"/>
            <a:ext cx="2950454" cy="498812"/>
          </a:xfrm>
          <a:prstGeom prst="rect">
            <a:avLst/>
          </a:prstGeom>
        </p:spPr>
        <p:txBody>
          <a:bodyPr vert="horz" lIns="83895" tIns="41948" rIns="83895" bIns="4194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317" y="9440527"/>
            <a:ext cx="2950454" cy="498812"/>
          </a:xfrm>
          <a:prstGeom prst="rect">
            <a:avLst/>
          </a:prstGeom>
        </p:spPr>
        <p:txBody>
          <a:bodyPr vert="horz" lIns="83895" tIns="41948" rIns="83895" bIns="41948" rtlCol="0" anchor="b"/>
          <a:lstStyle>
            <a:lvl1pPr algn="r">
              <a:defRPr sz="1100"/>
            </a:lvl1pPr>
          </a:lstStyle>
          <a:p>
            <a:fld id="{FB3B2857-CDB9-480B-8930-0D3A1AAC5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80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2857-CDB9-480B-8930-0D3A1AAC556D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73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41956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23000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41956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23000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240"/>
            <a:ext cx="10972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304800" y="1728039"/>
            <a:ext cx="11333658" cy="43719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endParaRPr lang="en-US" sz="3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en-US" sz="3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4200" b="1" dirty="0">
                <a:solidFill>
                  <a:srgbClr val="EE4848"/>
                </a:solidFill>
                <a:latin typeface="Oswald" pitchFamily="2" charset="-52"/>
              </a:rPr>
              <a:t>Как я буду учиться в новом учебном году?</a:t>
            </a:r>
          </a:p>
          <a:p>
            <a:pPr algn="ctr">
              <a:lnSpc>
                <a:spcPct val="100000"/>
              </a:lnSpc>
            </a:pPr>
            <a:endParaRPr lang="ru-RU" sz="1900" b="1" spc="-1" dirty="0">
              <a:solidFill>
                <a:srgbClr val="C0000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trike="noStrike" spc="-1" dirty="0">
              <a:solidFill>
                <a:srgbClr val="C0000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/>
            <a:r>
              <a:rPr lang="ru-RU" sz="1900" b="1" dirty="0">
                <a:solidFill>
                  <a:srgbClr val="7030A0"/>
                </a:solidFill>
                <a:latin typeface="Oswald" pitchFamily="2" charset="-52"/>
              </a:rPr>
              <a:t>2020 -2021 учебный год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37254" y="292764"/>
            <a:ext cx="92360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Единый общереспубликанский классный час</a:t>
            </a:r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304" y="3727965"/>
            <a:ext cx="2389616" cy="1838884"/>
          </a:xfrm>
          <a:prstGeom prst="rect">
            <a:avLst/>
          </a:prstGeom>
        </p:spPr>
      </p:pic>
      <p:pic>
        <p:nvPicPr>
          <p:cNvPr id="6" name="Picture 2" descr="Министерство образования и науки Республики Казахстан">
            <a:extLst>
              <a:ext uri="{FF2B5EF4-FFF2-40B4-BE49-F238E27FC236}">
                <a16:creationId xmlns:a16="http://schemas.microsoft.com/office/drawing/2014/main" id="{AAC2FEA5-0D80-478A-97B0-6DDC46FEC9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0" t="13961" r="13080" b="13961"/>
          <a:stretch/>
        </p:blipFill>
        <p:spPr bwMode="auto">
          <a:xfrm>
            <a:off x="304800" y="57818"/>
            <a:ext cx="1496292" cy="138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A82A81-1451-435B-B372-248429FBDEC1}"/>
              </a:ext>
            </a:extLst>
          </p:cNvPr>
          <p:cNvSpPr txBox="1"/>
          <p:nvPr/>
        </p:nvSpPr>
        <p:spPr>
          <a:xfrm>
            <a:off x="2658406" y="382550"/>
            <a:ext cx="687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7030A0"/>
                </a:solidFill>
                <a:latin typeface="Oswald" pitchFamily="2" charset="-52"/>
              </a:rPr>
              <a:t>Дистанционное  обучение</a:t>
            </a:r>
          </a:p>
        </p:txBody>
      </p:sp>
      <p:sp>
        <p:nvSpPr>
          <p:cNvPr id="6" name="Скругленный прямоугольник 7">
            <a:extLst>
              <a:ext uri="{FF2B5EF4-FFF2-40B4-BE49-F238E27FC236}">
                <a16:creationId xmlns:a16="http://schemas.microsoft.com/office/drawing/2014/main" id="{EA5E086C-E238-40A0-9847-DC992C625567}"/>
              </a:ext>
            </a:extLst>
          </p:cNvPr>
          <p:cNvSpPr/>
          <p:nvPr/>
        </p:nvSpPr>
        <p:spPr>
          <a:xfrm>
            <a:off x="830284" y="1257326"/>
            <a:ext cx="4438669" cy="1504938"/>
          </a:xfrm>
          <a:prstGeom prst="roundRect">
            <a:avLst/>
          </a:prstGeom>
          <a:noFill/>
          <a:ln w="28575">
            <a:solidFill>
              <a:srgbClr val="037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7">
            <a:extLst>
              <a:ext uri="{FF2B5EF4-FFF2-40B4-BE49-F238E27FC236}">
                <a16:creationId xmlns:a16="http://schemas.microsoft.com/office/drawing/2014/main" id="{1E0B1B0D-068B-4D18-B2A2-AAA0F33AD1CF}"/>
              </a:ext>
            </a:extLst>
          </p:cNvPr>
          <p:cNvSpPr/>
          <p:nvPr/>
        </p:nvSpPr>
        <p:spPr>
          <a:xfrm>
            <a:off x="6337616" y="1180994"/>
            <a:ext cx="5574298" cy="1453421"/>
          </a:xfrm>
          <a:prstGeom prst="roundRect">
            <a:avLst/>
          </a:prstGeom>
          <a:noFill/>
          <a:ln w="28575">
            <a:solidFill>
              <a:srgbClr val="037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Взаимодействие учителя с учащимися посредством возможностей Интернет- платформ в удаленном режиме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2CE6A6-F7B6-4FB1-896F-0F902CA69B3C}"/>
              </a:ext>
            </a:extLst>
          </p:cNvPr>
          <p:cNvSpPr txBox="1"/>
          <p:nvPr/>
        </p:nvSpPr>
        <p:spPr>
          <a:xfrm>
            <a:off x="888079" y="1437009"/>
            <a:ext cx="44040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Прямая связь (стриминг) учителя с учащимися в режиме реального времени с использованием возможностей Интернет-платформ</a:t>
            </a:r>
          </a:p>
        </p:txBody>
      </p:sp>
      <p:sp>
        <p:nvSpPr>
          <p:cNvPr id="15" name="Скругленный прямоугольник 7">
            <a:extLst>
              <a:ext uri="{FF2B5EF4-FFF2-40B4-BE49-F238E27FC236}">
                <a16:creationId xmlns:a16="http://schemas.microsoft.com/office/drawing/2014/main" id="{2AC12326-8934-4302-BC5F-C4725F2832FC}"/>
              </a:ext>
            </a:extLst>
          </p:cNvPr>
          <p:cNvSpPr/>
          <p:nvPr/>
        </p:nvSpPr>
        <p:spPr>
          <a:xfrm>
            <a:off x="1003301" y="2976962"/>
            <a:ext cx="4288838" cy="36462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37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урок реализуется на Интернет-платформе;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для прямой трансляции учитель может выделить от 10 до 30 минут урока в соответствии с СанПиН;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учащийся заранее готовится к уроку в режиме </a:t>
            </a:r>
            <a:r>
              <a:rPr lang="ru-RU" sz="1100" b="1" dirty="0" err="1">
                <a:solidFill>
                  <a:srgbClr val="7030A0"/>
                </a:solidFill>
                <a:latin typeface="Oswald" pitchFamily="2" charset="-52"/>
              </a:rPr>
              <a:t>стриминга</a:t>
            </a: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 на основании алгоритма действий;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в случаях возникновения технических проблем и невозможности прямой трансляции педагог переводит урок на асинхронный формат, учащийся также переходит;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обратную связь учитель предоставляет посредством возможностей электронных журналов, в случаях отсутствия электронных журналов – через доступные виды связи;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 запись урока сохраняется и предоставляется обучающимся доступ к материалам в любое время</a:t>
            </a:r>
            <a:r>
              <a:rPr lang="ru-RU" sz="12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20" name="Скругленный прямоугольник 7">
            <a:extLst>
              <a:ext uri="{FF2B5EF4-FFF2-40B4-BE49-F238E27FC236}">
                <a16:creationId xmlns:a16="http://schemas.microsoft.com/office/drawing/2014/main" id="{DA5EB7A2-F754-4426-81A0-1F17C9F64292}"/>
              </a:ext>
            </a:extLst>
          </p:cNvPr>
          <p:cNvSpPr/>
          <p:nvPr/>
        </p:nvSpPr>
        <p:spPr>
          <a:xfrm>
            <a:off x="6427146" y="2976962"/>
            <a:ext cx="5558907" cy="36462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37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урок реализуется при взаимодействии учителя с учащимися удаленно на Интернет-платформе; </a:t>
            </a:r>
          </a:p>
          <a:p>
            <a:pPr algn="ctr"/>
            <a:r>
              <a:rPr lang="ru-RU" sz="1200" b="1" dirty="0">
                <a:solidFill>
                  <a:srgbClr val="EE4848"/>
                </a:solidFill>
                <a:latin typeface="Oswald" pitchFamily="2" charset="-52"/>
              </a:rPr>
              <a:t>при подготовке урока учащийся: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по рекомендации педагога самостоятельно изучает учебный материал;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просматривает телеурок или </a:t>
            </a:r>
            <a:r>
              <a:rPr lang="ru-RU" sz="1100" b="1" dirty="0" err="1">
                <a:solidFill>
                  <a:srgbClr val="7030A0"/>
                </a:solidFill>
                <a:latin typeface="Oswald" pitchFamily="2" charset="-52"/>
              </a:rPr>
              <a:t>видеоурок</a:t>
            </a: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, размещенный на интернет-платформе или записанный учителем для закрепления тем;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пользуется цифровыми образовательными ресурсами, размещенными на интернет-платформе;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получает учебное задание от учителя;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выполняет и отправляет выполненные работы, в установленном порядке посредством возможностей электронных журналов, в случаях отсутствия электронных журналов – через доступные виды связи;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b="1" dirty="0">
                <a:solidFill>
                  <a:srgbClr val="7030A0"/>
                </a:solidFill>
                <a:latin typeface="Oswald" pitchFamily="2" charset="-52"/>
              </a:rPr>
              <a:t>получает от учителя комментарии.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2832100" y="989901"/>
            <a:ext cx="45719" cy="191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8880422" y="923133"/>
            <a:ext cx="45719" cy="191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2845022" y="2724862"/>
            <a:ext cx="45719" cy="191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8895882" y="2691697"/>
            <a:ext cx="45719" cy="191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51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B23FA9-2F26-4D0F-9F0F-28114627970A}"/>
              </a:ext>
            </a:extLst>
          </p:cNvPr>
          <p:cNvSpPr txBox="1"/>
          <p:nvPr/>
        </p:nvSpPr>
        <p:spPr>
          <a:xfrm>
            <a:off x="181581" y="1805616"/>
            <a:ext cx="118288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Продолжительность уроков - 40 мин; в 1 классе - ступенчатый режим;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Замер температуры учащихся и педагогов</a:t>
            </a:r>
          </a:p>
          <a:p>
            <a:pPr algn="just"/>
            <a:r>
              <a:rPr lang="ru-RU" sz="1200" b="1" dirty="0">
                <a:solidFill>
                  <a:srgbClr val="EE4848"/>
                </a:solidFill>
                <a:latin typeface="Oswald" pitchFamily="2" charset="-52"/>
              </a:rPr>
              <a:t>Дети с температурой выше нормы будут возвращаться домой. В случае, если в классе заболеет ребенок, весь класс будет переведен на дистанционное обучение.</a:t>
            </a:r>
          </a:p>
          <a:p>
            <a:pPr algn="just"/>
            <a:endParaRPr lang="ru-RU" sz="1200" b="1" dirty="0">
              <a:solidFill>
                <a:srgbClr val="EE4848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Отмена кабинетной системы</a:t>
            </a:r>
          </a:p>
          <a:p>
            <a:pPr algn="just"/>
            <a:r>
              <a:rPr lang="ru-RU" sz="1200" b="1" dirty="0">
                <a:solidFill>
                  <a:srgbClr val="EE4848"/>
                </a:solidFill>
                <a:latin typeface="Oswald" pitchFamily="2" charset="-52"/>
              </a:rPr>
              <a:t>Каждый класс будет обучаться в определенном кабинете. </a:t>
            </a:r>
          </a:p>
          <a:p>
            <a:pPr algn="just"/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Обеспечение режима ношения масок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Проведение влажной уборки после каждого второго урока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Приостановление деятельности школьной столовой и буфета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Обеспечение достаточным количеством дезинфицирующих средств, ковриками для обуви, </a:t>
            </a:r>
            <a:r>
              <a:rPr lang="ru-RU" b="1" dirty="0" err="1">
                <a:solidFill>
                  <a:srgbClr val="7030A0"/>
                </a:solidFill>
                <a:latin typeface="Oswald" pitchFamily="2" charset="-52"/>
              </a:rPr>
              <a:t>санитайзерами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 и т.д.</a:t>
            </a:r>
          </a:p>
          <a:p>
            <a:endParaRPr lang="ru-RU" dirty="0"/>
          </a:p>
        </p:txBody>
      </p:sp>
      <p:pic>
        <p:nvPicPr>
          <p:cNvPr id="6" name="Picture 2" descr="Дистанционное обучение во время карантина в школе ➤ МЦФЭР ...">
            <a:extLst>
              <a:ext uri="{FF2B5EF4-FFF2-40B4-BE49-F238E27FC236}">
                <a16:creationId xmlns:a16="http://schemas.microsoft.com/office/drawing/2014/main" id="{E471BD2E-2B28-4CE5-9754-DB40A0E50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416" y="419395"/>
            <a:ext cx="2241176" cy="1524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726562" y="189399"/>
            <a:ext cx="56874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Единый</a:t>
            </a:r>
            <a:r>
              <a:rPr lang="ru-RU" sz="3600" b="1" dirty="0">
                <a:solidFill>
                  <a:srgbClr val="0070C0"/>
                </a:solidFill>
                <a:latin typeface="Oswald" pitchFamily="2" charset="-52"/>
                <a:sym typeface="Arial"/>
              </a:rPr>
              <a:t> </a:t>
            </a:r>
            <a:r>
              <a:rPr lang="ru-RU" sz="36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общереспубликанский классный час</a:t>
            </a:r>
          </a:p>
        </p:txBody>
      </p:sp>
    </p:spTree>
    <p:extLst>
      <p:ext uri="{BB962C8B-B14F-4D97-AF65-F5344CB8AC3E}">
        <p14:creationId xmlns:p14="http://schemas.microsoft.com/office/powerpoint/2010/main" val="1904984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1632" y="4849180"/>
            <a:ext cx="112446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lvl="0"/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Находиться на связи с классным руководителем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6336" y="1906500"/>
            <a:ext cx="114658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Соблюдать расписание занятий с учетом уроков в синхронном и асинхронном форматах и планировать учебный день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0737" y="2531886"/>
            <a:ext cx="114658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lvl="0" algn="just"/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Изучать материалы и выполнять учебные задания по предметам в соответствии с установленным расписанием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0737" y="3507900"/>
            <a:ext cx="11380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Прикреплять ответы посредством возможностей Интернет - платформ, электронных журналов, отправлять через электронную почту или другие доступные средства связи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61632" y="4227110"/>
            <a:ext cx="1138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Изучать комментарии учителя по заданиям и выполнять его рекомендации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0737" y="5456509"/>
            <a:ext cx="112446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Быть на связи с учителями, при необходимости направлять учителю возникающие вопросы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1632" y="5999396"/>
            <a:ext cx="112446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Соблюдать санитарные нормы при работе за компьютерным оборудованием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222189" y="198448"/>
            <a:ext cx="5819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40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Правила </a:t>
            </a:r>
          </a:p>
          <a:p>
            <a:pPr lvl="0" algn="ctr">
              <a:buClr>
                <a:srgbClr val="000000"/>
              </a:buClr>
              <a:buSzPts val="2800"/>
            </a:pPr>
            <a:r>
              <a:rPr lang="ru-RU" sz="40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для учащихся</a:t>
            </a:r>
          </a:p>
        </p:txBody>
      </p:sp>
      <p:pic>
        <p:nvPicPr>
          <p:cNvPr id="13" name="Picture 8" descr="Ұстаздар да ант берсе... - Білімді Ел - Образованная стра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25" y="142206"/>
            <a:ext cx="2418397" cy="160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531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077DA1-E8F9-40D2-888F-5E578D8F1E0D}"/>
              </a:ext>
            </a:extLst>
          </p:cNvPr>
          <p:cNvSpPr txBox="1"/>
          <p:nvPr/>
        </p:nvSpPr>
        <p:spPr>
          <a:xfrm>
            <a:off x="0" y="348645"/>
            <a:ext cx="11752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40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Оценивание учебных достижений учащихся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6CEFB3-CB77-41CE-AE0E-0CC30C4C0D37}"/>
              </a:ext>
            </a:extLst>
          </p:cNvPr>
          <p:cNvSpPr txBox="1"/>
          <p:nvPr/>
        </p:nvSpPr>
        <p:spPr>
          <a:xfrm>
            <a:off x="135337" y="1009923"/>
            <a:ext cx="1192132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В  связи с ограничительными мероприятиями, связанными с недопущением распространения коронавирусной инфекции внесены изменения в Правила оценивания: </a:t>
            </a:r>
            <a:endParaRPr lang="kk-KZ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b="1" dirty="0">
                <a:solidFill>
                  <a:srgbClr val="7030A0"/>
                </a:solidFill>
                <a:latin typeface="Oswald" pitchFamily="2" charset="-52"/>
              </a:rPr>
              <a:t>Учащиеся 1 класса не оцениваются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k-KZ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Во </a:t>
            </a:r>
            <a:r>
              <a:rPr lang="kk-KZ" b="1" dirty="0">
                <a:solidFill>
                  <a:srgbClr val="7030A0"/>
                </a:solidFill>
                <a:latin typeface="Oswald" pitchFamily="2" charset="-52"/>
              </a:rPr>
              <a:t>2-11-х классах 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учебные достижения учащихся будут оцениваться ежедневно (</a:t>
            </a:r>
            <a:r>
              <a:rPr lang="ru-RU" b="1" dirty="0" err="1">
                <a:solidFill>
                  <a:srgbClr val="7030A0"/>
                </a:solidFill>
                <a:latin typeface="Oswald" pitchFamily="2" charset="-52"/>
              </a:rPr>
              <a:t>формативно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), в четверти проводится 1 </a:t>
            </a:r>
            <a:r>
              <a:rPr lang="kk-KZ" b="1" dirty="0">
                <a:solidFill>
                  <a:srgbClr val="7030A0"/>
                </a:solidFill>
                <a:latin typeface="Oswald" pitchFamily="2" charset="-52"/>
              </a:rPr>
              <a:t>суммативная работа за раздел (далее - СОР) и 1 суммативная работа за четверть (далее - СОЧ)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 по предметам</a:t>
            </a:r>
          </a:p>
          <a:p>
            <a:pPr algn="just"/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b="1" dirty="0">
                <a:solidFill>
                  <a:srgbClr val="7030A0"/>
                </a:solidFill>
                <a:latin typeface="Oswald" pitchFamily="2" charset="-52"/>
              </a:rPr>
              <a:t>Рекомендуется проведение СОР в 2-11 классах с 5 по 15 октября 2020 года, СОЧ в                     2-11 классах - с 28 октября 2020 года. Каждая школа выбирает время проведения,исходя из графика обучения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k-KZ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b="1" dirty="0">
                <a:solidFill>
                  <a:srgbClr val="7030A0"/>
                </a:solidFill>
                <a:latin typeface="Oswald" pitchFamily="2" charset="-52"/>
              </a:rPr>
              <a:t>При выставлении оценок за четверть учитываются результаты ежедневного оценивания, 1 СОР, 1 СОЧ.</a:t>
            </a: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algn="ctr"/>
            <a:r>
              <a:rPr lang="ru-RU" b="1" dirty="0">
                <a:solidFill>
                  <a:srgbClr val="EE4848"/>
                </a:solidFill>
                <a:latin typeface="Oswald" pitchFamily="2" charset="-52"/>
              </a:rPr>
              <a:t>Оценивание учебных достижений учащихся осуществляется в электронных журналах, при отсутствии электронных журналов - в бумажных журналах</a:t>
            </a:r>
          </a:p>
          <a:p>
            <a:pPr algn="ctr"/>
            <a:endParaRPr lang="ru-RU" b="1" dirty="0">
              <a:solidFill>
                <a:srgbClr val="EE4848"/>
              </a:solidFill>
              <a:latin typeface="Oswald" pitchFamily="2" charset="-52"/>
            </a:endParaRPr>
          </a:p>
          <a:p>
            <a:pPr algn="ctr"/>
            <a:r>
              <a:rPr lang="ru-RU" b="1" dirty="0">
                <a:solidFill>
                  <a:srgbClr val="EE4848"/>
                </a:solidFill>
                <a:latin typeface="Oswald" pitchFamily="2" charset="-52"/>
              </a:rPr>
              <a:t>Не проводится </a:t>
            </a:r>
            <a:r>
              <a:rPr lang="ru-RU" b="1" dirty="0" err="1">
                <a:solidFill>
                  <a:srgbClr val="EE4848"/>
                </a:solidFill>
                <a:latin typeface="Oswald" pitchFamily="2" charset="-52"/>
              </a:rPr>
              <a:t>суммативное</a:t>
            </a:r>
            <a:r>
              <a:rPr lang="ru-RU" b="1" dirty="0">
                <a:solidFill>
                  <a:srgbClr val="EE4848"/>
                </a:solidFill>
                <a:latin typeface="Oswald" pitchFamily="2" charset="-52"/>
              </a:rPr>
              <a:t> оценивание по учебным предметам «Самопознание», «Художественный труд», «Музыка», «Физическая культура», «Основы предпринимательства и бизнеса», «Графика и проектирование»</a:t>
            </a:r>
          </a:p>
          <a:p>
            <a:endParaRPr lang="ru-RU" dirty="0"/>
          </a:p>
          <a:p>
            <a:pPr algn="ctr"/>
            <a:r>
              <a:rPr lang="kk-KZ" b="1" dirty="0">
                <a:solidFill>
                  <a:srgbClr val="EE4848"/>
                </a:solidFill>
                <a:latin typeface="Oswald" pitchFamily="2" charset="-52"/>
              </a:rPr>
              <a:t> </a:t>
            </a:r>
            <a:endParaRPr lang="en-US" b="1" dirty="0">
              <a:solidFill>
                <a:srgbClr val="EE4848"/>
              </a:solidFill>
              <a:latin typeface="Oswald" pitchFamily="2" charset="-52"/>
            </a:endParaRPr>
          </a:p>
          <a:p>
            <a:pPr algn="ctr"/>
            <a:r>
              <a:rPr lang="ru-RU" b="1" dirty="0">
                <a:solidFill>
                  <a:srgbClr val="EE4848"/>
                </a:solidFill>
                <a:latin typeface="Oswald" pitchFamily="2" charset="-5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60425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077DA1-E8F9-40D2-888F-5E578D8F1E0D}"/>
              </a:ext>
            </a:extLst>
          </p:cNvPr>
          <p:cNvSpPr txBox="1"/>
          <p:nvPr/>
        </p:nvSpPr>
        <p:spPr>
          <a:xfrm>
            <a:off x="0" y="348645"/>
            <a:ext cx="117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Примерный объем учебных заданий для учащихся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6CEFB3-CB77-41CE-AE0E-0CC30C4C0D37}"/>
              </a:ext>
            </a:extLst>
          </p:cNvPr>
          <p:cNvSpPr txBox="1"/>
          <p:nvPr/>
        </p:nvSpPr>
        <p:spPr>
          <a:xfrm>
            <a:off x="135337" y="1009923"/>
            <a:ext cx="119213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2"/>
                </a:solidFill>
                <a:latin typeface="Oswald" pitchFamily="2" charset="-52"/>
              </a:rPr>
              <a:t>Внимание! 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Традиционное понимание «домашнего задания» меняется, в условиях дистанционного обучения учебные задания выполняются  учащимися самостоятельно в домашних условиях. </a:t>
            </a:r>
            <a:endParaRPr lang="en-US" b="1" dirty="0">
              <a:solidFill>
                <a:srgbClr val="7030A0"/>
              </a:solidFill>
              <a:latin typeface="Oswald" pitchFamily="2" charset="-52"/>
            </a:endParaRPr>
          </a:p>
          <a:p>
            <a:pPr algn="ctr"/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Каждый классный руководитель применяет таблицу для своего класса</a:t>
            </a:r>
            <a:r>
              <a:rPr lang="ru-RU" b="1" dirty="0">
                <a:solidFill>
                  <a:srgbClr val="EE4848"/>
                </a:solidFill>
                <a:latin typeface="Oswald" pitchFamily="2" charset="-52"/>
              </a:rPr>
              <a:t>	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8525402-CBCE-4444-87AC-912994F0A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348993"/>
              </p:ext>
            </p:extLst>
          </p:nvPr>
        </p:nvGraphicFramePr>
        <p:xfrm>
          <a:off x="405289" y="1978977"/>
          <a:ext cx="4988748" cy="4613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6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11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Предметы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Вид и объем задания на один урок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71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1 класс (2-е полугодие)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>
                          <a:effectLst/>
                        </a:rPr>
                        <a:t>Обучение грамоте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- 1 упражнение из 5-10 слов;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4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>
                          <a:effectLst/>
                        </a:rPr>
                        <a:t>Казахский язык (Т2)</a:t>
                      </a:r>
                      <a:r>
                        <a:rPr lang="kk-KZ" sz="1100">
                          <a:effectLst/>
                        </a:rPr>
                        <a:t> /Русский язык (Я2)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- 1 упражнение из 3-5 слов;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Иностранный язык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заучивание 3-5 слов;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7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Математика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70C0"/>
                          </a:solidFill>
                          <a:effectLst/>
                        </a:rPr>
                        <a:t>- 2 столбика примеров, не более 6</a:t>
                      </a:r>
                      <a:endParaRPr lang="ru-RU" sz="9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3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Познание мира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не более 0,5 страницы для чтения, ответить на 1-2 вопроса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Естествознание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не более 0,5 страницы для чтения, ответить на 1-2 вопроса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Художественный труд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выполнение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рисунка; или  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изготовление 1 поделки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Музыка</a:t>
                      </a:r>
                      <a:endParaRPr lang="ru-RU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</a:rPr>
                        <a:t>- прослушивание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100" kern="1200" dirty="0" err="1">
                          <a:solidFill>
                            <a:srgbClr val="0070C0"/>
                          </a:solidFill>
                          <a:effectLst/>
                        </a:rPr>
                        <a:t>музыкальн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</a:rPr>
                        <a:t>ого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100" kern="1200" dirty="0" err="1">
                          <a:solidFill>
                            <a:srgbClr val="0070C0"/>
                          </a:solidFill>
                          <a:effectLst/>
                        </a:rPr>
                        <a:t>произведени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</a:rPr>
                        <a:t>я; или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</a:rPr>
                        <a:t> просмотр 1 музыкального видео-ресурса;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7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Самопознание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устный рассказ по теме, 3-5 предложений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373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Физическая культура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упражнений по рекомендованному видео-ресурсу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 или рекомендаций педагога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 в соответствии с возрастными особенностями.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0BB256C-3A53-4B18-B759-44DACD5E0E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701513"/>
              </p:ext>
            </p:extLst>
          </p:nvPr>
        </p:nvGraphicFramePr>
        <p:xfrm>
          <a:off x="6685838" y="2022892"/>
          <a:ext cx="5100873" cy="45694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4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6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73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 класс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>
                          <a:effectLst/>
                        </a:rPr>
                        <a:t>Казахский язык/Русский язык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упражнение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из 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15 - 25 слов,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1 грамматическое задание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Математика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текстовая задача и 10 выражений в 1 действие; или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текстовая задача и 2-3 выражения в несколько действий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Английский язык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заучивание 3 - 5 слов;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упражнение из 5-10 слов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Литературное чтение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чтение 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1,5- 2 страницы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 и 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1 задание по тексту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Русский язык (Я2)/Казахский язык (Я2)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упражнение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из 10-12 слов,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заучивание 3 - 5 слов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7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Познание мира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70C0"/>
                          </a:solidFill>
                          <a:effectLst/>
                        </a:rPr>
                        <a:t>- чтение 1,5-2 страницы и 1 задание  по тексту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7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Естествознание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чтение 1,5-2 страницы и 1 задание  по тексту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Самопознание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1 устное  задание;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- 1 письменное задание,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 4-5 предложений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Художественный труд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выполнение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1 рисунка; или 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- изготовление 1 поделки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Музыка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70C0"/>
                          </a:solidFill>
                          <a:effectLst/>
                        </a:rPr>
                        <a:t>- прослушивание </a:t>
                      </a: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r>
                        <a:rPr lang="ru-RU" sz="10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rgbClr val="0070C0"/>
                          </a:solidFill>
                          <a:effectLst/>
                        </a:rPr>
                        <a:t>музыкальн</a:t>
                      </a: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</a:rPr>
                        <a:t>ого</a:t>
                      </a:r>
                      <a:r>
                        <a:rPr lang="ru-RU" sz="10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rgbClr val="0070C0"/>
                          </a:solidFill>
                          <a:effectLst/>
                        </a:rPr>
                        <a:t>произведени</a:t>
                      </a: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</a:rPr>
                        <a:t>я;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ru-RU" sz="1000" kern="1200" dirty="0">
                          <a:solidFill>
                            <a:srgbClr val="0070C0"/>
                          </a:solidFill>
                          <a:effectLst/>
                        </a:rPr>
                        <a:t> просмотр 1 музыкального видео-ресурса, ответить на 1-2 вопроса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9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Физическая культура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упражнений по рекомендованному видео-ресурсу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 или рекомендаций педагога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 в соответствии с возрастными особенностями.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05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077DA1-E8F9-40D2-888F-5E578D8F1E0D}"/>
              </a:ext>
            </a:extLst>
          </p:cNvPr>
          <p:cNvSpPr txBox="1"/>
          <p:nvPr/>
        </p:nvSpPr>
        <p:spPr>
          <a:xfrm>
            <a:off x="0" y="348645"/>
            <a:ext cx="117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Примерный объем учебных заданий для учащихся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B84C135-E17A-4900-A6B4-8196A562A9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560098"/>
              </p:ext>
            </p:extLst>
          </p:nvPr>
        </p:nvGraphicFramePr>
        <p:xfrm>
          <a:off x="339757" y="1179662"/>
          <a:ext cx="5343468" cy="5346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3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0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94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3 класс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>
                          <a:effectLst/>
                        </a:rPr>
                        <a:t>Казахский язык/Русский язык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упражнение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из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30 - 40 слов,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грамматическое задание 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7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Математика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задача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и 10-15 примеров;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задача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и 2 выражения в несколько действий (или 1 уравнение),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- 1 упражнение, связанное с устными вычислениями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ИКТ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упражнение в игровой форме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Английский язык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заучивание 3 - 5 фраз;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- 1-3 упражнения, 15-20 слов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Литературное чтение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чтение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2– 3 страницы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и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1 задание по тексту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Русский язык (Я2)/Казахский язык (Я2)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упражнение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из 15-20 слов,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заучивание 3- 5 фраз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Познание мира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чтение 1,5 - 2 страницы и 1 задание  по тексту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Естествознание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чтение 1,5 - 2 страницы и 1 задание  по тексту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Самопознание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устное  задание;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- 1 письменное задание,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5-7 предложений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Художественный труд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выполнение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рисунка; или 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изготовление 1 поделки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2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Музыка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</a:rPr>
                        <a:t>- прослушивание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900" kern="1200" dirty="0" err="1">
                          <a:solidFill>
                            <a:srgbClr val="0070C0"/>
                          </a:solidFill>
                          <a:effectLst/>
                        </a:rPr>
                        <a:t>музыкальн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</a:rPr>
                        <a:t>ого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900" kern="1200" dirty="0" err="1">
                          <a:solidFill>
                            <a:srgbClr val="0070C0"/>
                          </a:solidFill>
                          <a:effectLst/>
                        </a:rPr>
                        <a:t>произведени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</a:rPr>
                        <a:t>я;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</a:rPr>
                        <a:t> просмотр 1 музыкального видео-ресурса и ответить на 1-2 вопроса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72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Физическая культура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упражнений по рекомендованному видео-ресурсу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или рекомендаций педагога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в соответствии с возрастными особенностями.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56D945F-F13D-4AC5-B9BD-842FC909C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9576" y="1197896"/>
            <a:ext cx="5852667" cy="531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726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077DA1-E8F9-40D2-888F-5E578D8F1E0D}"/>
              </a:ext>
            </a:extLst>
          </p:cNvPr>
          <p:cNvSpPr txBox="1"/>
          <p:nvPr/>
        </p:nvSpPr>
        <p:spPr>
          <a:xfrm>
            <a:off x="0" y="348645"/>
            <a:ext cx="117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Примерный объем учебных заданий для учащихся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C733622-E0F6-4BD1-AD81-CC3524CFEF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056384"/>
              </p:ext>
            </p:extLst>
          </p:nvPr>
        </p:nvGraphicFramePr>
        <p:xfrm>
          <a:off x="205314" y="1165968"/>
          <a:ext cx="5545741" cy="5415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1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4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Предметы 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Вид и объем задания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5 класс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Казахский язык</a:t>
                      </a:r>
                      <a:r>
                        <a:rPr lang="kk-KZ" sz="900">
                          <a:effectLst/>
                        </a:rPr>
                        <a:t>/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Русский язык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(55-65 слов)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;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4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Казахская литература</a:t>
                      </a:r>
                      <a:r>
                        <a:rPr lang="kk-KZ" sz="900">
                          <a:effectLst/>
                        </a:rPr>
                        <a:t>/Русская литература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2-3 страницы чтения, 1 упражнение на анализ текста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;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9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/Казахский язык и литература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(25-35 слов ) и  1 письменное упражнение по теме урока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Английский язык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(10-20 слов) и  1 письменное упражнение по теме урока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4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Математика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з</a:t>
                      </a:r>
                      <a:r>
                        <a:rPr lang="ru-RU" sz="900" dirty="0" err="1">
                          <a:solidFill>
                            <a:srgbClr val="0070C0"/>
                          </a:solidFill>
                          <a:effectLst/>
                        </a:rPr>
                        <a:t>адача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на закрепление и 4 выражения,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- 2 задачи по аналогии, или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- 1 задача на закрепление и 8 примеров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4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Информатика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интерактивное тестовое задание или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практическое задание (заполнение таблицы или нарисовать схему приема-передачи информации или определить процесс передачи, приема информации или кодирование - декодирование информации)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Естествознание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страницы, и/ или просмотр 1 видео-ресурса по теме;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1 практическая работа по теме урока с записью в тетради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История Казахстана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70C0"/>
                          </a:solidFill>
                          <a:effectLst/>
                        </a:rPr>
                        <a:t>1 задание-тест с одним выбором ответа;</a:t>
                      </a: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 или 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заполнение </a:t>
                      </a:r>
                      <a:r>
                        <a:rPr lang="ru-RU" sz="900">
                          <a:solidFill>
                            <a:srgbClr val="0070C0"/>
                          </a:solidFill>
                          <a:effectLst/>
                        </a:rPr>
                        <a:t>таблицы по теме урока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Всемирная история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задание-тест с одним выбором ответа;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или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заполнение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таблицы по теме урока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2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Самопознание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3 стр. и ответить на 2-3 вопроса по тексту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Музыка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прослушать 2 музыкальных произведения и ответить на 2-3 вопроса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Художественный </a:t>
                      </a:r>
                      <a:r>
                        <a:rPr lang="kk-KZ" sz="900">
                          <a:effectLst/>
                        </a:rPr>
                        <a:t>т</a:t>
                      </a:r>
                      <a:r>
                        <a:rPr lang="ru-RU" sz="900">
                          <a:effectLst/>
                        </a:rPr>
                        <a:t>руд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учебное задание (рисунок или поделка) и ответить на 2-3 вопроса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99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Физическая культура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C64DF29B-6B03-4020-8203-E257C61E4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44669"/>
              </p:ext>
            </p:extLst>
          </p:nvPr>
        </p:nvGraphicFramePr>
        <p:xfrm>
          <a:off x="5937275" y="1165968"/>
          <a:ext cx="6102359" cy="5479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9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3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304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6 класс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3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Казахский язык</a:t>
                      </a:r>
                      <a:r>
                        <a:rPr lang="kk-KZ" sz="900">
                          <a:effectLst/>
                        </a:rPr>
                        <a:t>/Русский язык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(65-75 слов)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;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3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Казахская литература</a:t>
                      </a:r>
                      <a:r>
                        <a:rPr lang="kk-KZ" sz="900">
                          <a:effectLst/>
                        </a:rPr>
                        <a:t>/Русская литература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2-3 страницы чтения, 1 упражнение на анализ текста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;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Казахский язык и литература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(30-40 слов ) и  1 письменное упражнение по теме урока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2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Английский язык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(15-25 слов) и  1 письменное упражнение по теме урока</a:t>
                      </a:r>
                      <a:endParaRPr lang="ru-RU" sz="7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9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Математика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- 2 з</a:t>
                      </a:r>
                      <a:r>
                        <a:rPr lang="ru-RU" sz="900" dirty="0" err="1">
                          <a:solidFill>
                            <a:srgbClr val="0070C0"/>
                          </a:solidFill>
                          <a:effectLst/>
                        </a:rPr>
                        <a:t>адачи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на закрепление и 6 выражений,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- 3 задачи по аналогии, или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- 2 задачи на закрепление и 10 примеров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8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Информатика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интерактивное тестовое задание и ответить на 2-3 вопроса;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практическое задание (заполнение таблицы: по поколениям развития вычислительной техники или по устройствам компьютера или нарисовать схему взаимосвязи устройств компьютера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и т.п.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)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3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Естествознание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страницы, и/ или просмотр 1 видео-ресурса по теме;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1 практическая работа по теме урока с записью в тетради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6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История Казахстана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задание-тест с одним выбором ответа;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или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заполнение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таблицы по теме урока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6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Всемирная история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задание-тест с одним выбором ответа;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или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заполнение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таблицы по теме урока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93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Самопознание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3 стр. и ответить на 2-3 вопроса по тексту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2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Музыка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прослушать 2 музыкальных произведения и ответить на 2-3 вопроса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62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Художественный </a:t>
                      </a:r>
                      <a:r>
                        <a:rPr lang="kk-KZ" sz="900">
                          <a:effectLst/>
                        </a:rPr>
                        <a:t>т</a:t>
                      </a:r>
                      <a:r>
                        <a:rPr lang="ru-RU" sz="900">
                          <a:effectLst/>
                        </a:rPr>
                        <a:t>руд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учебное задание (рисунок или поделка) и ответить на 2-3 вопроса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93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Физическая культура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484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077DA1-E8F9-40D2-888F-5E578D8F1E0D}"/>
              </a:ext>
            </a:extLst>
          </p:cNvPr>
          <p:cNvSpPr txBox="1"/>
          <p:nvPr/>
        </p:nvSpPr>
        <p:spPr>
          <a:xfrm>
            <a:off x="0" y="348645"/>
            <a:ext cx="117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Примерный объем учебных заданий для учащихся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625EBCA0-B3E2-4E76-BCD9-0D8DD017E1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407829"/>
              </p:ext>
            </p:extLst>
          </p:nvPr>
        </p:nvGraphicFramePr>
        <p:xfrm>
          <a:off x="210065" y="1047431"/>
          <a:ext cx="5984185" cy="5478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2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2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064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7 класс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Казахский язык</a:t>
                      </a:r>
                      <a:r>
                        <a:rPr lang="kk-KZ" sz="800">
                          <a:effectLst/>
                        </a:rPr>
                        <a:t>/Русский язык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(75-85 слов)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;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Казахская литература</a:t>
                      </a:r>
                      <a:r>
                        <a:rPr lang="kk-KZ" sz="800">
                          <a:effectLst/>
                        </a:rPr>
                        <a:t>/Русская литература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>
                          <a:solidFill>
                            <a:srgbClr val="0070C0"/>
                          </a:solidFill>
                          <a:effectLst/>
                        </a:rPr>
                        <a:t>2-3 страницы чтения, 1 упражнение на анализ текста</a:t>
                      </a:r>
                      <a:r>
                        <a:rPr lang="kk-KZ" sz="800">
                          <a:solidFill>
                            <a:srgbClr val="0070C0"/>
                          </a:solidFill>
                          <a:effectLst/>
                        </a:rPr>
                        <a:t>;</a:t>
                      </a:r>
                      <a:endParaRPr lang="ru-RU" sz="70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7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2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Русский язык и литература</a:t>
                      </a:r>
                      <a:r>
                        <a:rPr lang="kk-KZ" sz="800">
                          <a:effectLst/>
                        </a:rPr>
                        <a:t>/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</a:rPr>
                        <a:t>Казахский язык и литература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(35-45 слов ) и  1 письменное упражнение по теме урока</a:t>
                      </a:r>
                      <a:endParaRPr lang="ru-RU" sz="7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Английский язык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(20-30 слов) и  1 письменное упражнение по теме урока</a:t>
                      </a:r>
                      <a:endParaRPr lang="ru-RU" sz="7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Алгебра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2 задачи и 6 примеров;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- 1 задача и 12 примеров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Геометрия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68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Информатика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- 1 интерактивное тестовое задание и ответить на 2-3 вопроса;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- 2 практические задания (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перевод из одних единиц измерения информации в другие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/заполнение таблицы по видам памяти/</a:t>
                      </a:r>
                      <a:r>
                        <a:rPr lang="ru-RU" sz="800" dirty="0" err="1">
                          <a:solidFill>
                            <a:srgbClr val="0070C0"/>
                          </a:solidFill>
                          <a:effectLst/>
                        </a:rPr>
                        <a:t>созда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ние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архив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ов/извлечения файлов из архива/защитить компьютер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 от вредоносных программ и т.п.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 )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Физика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решение 1-2 задач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выполнение лабораторной работы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Химия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решение 1-2 задач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ответить на 3-5 вопросов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Биология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 и ответить на 3-5 вопросов;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География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 и ответить на 3-5 вопросов;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История Казахстана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задание-тест с одним выбором ответа;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 или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заполнение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таблицы по теме урока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Всемирная история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задание-тест с одним выбором ответа;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 или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заполнение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таблицы по теме урока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Самопознание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3 стр. и ответить на 2-3 вопроса по тексту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Художественный </a:t>
                      </a:r>
                      <a:r>
                        <a:rPr lang="kk-KZ" sz="800">
                          <a:effectLst/>
                        </a:rPr>
                        <a:t>т</a:t>
                      </a:r>
                      <a:r>
                        <a:rPr lang="ru-RU" sz="800">
                          <a:effectLst/>
                        </a:rPr>
                        <a:t>руд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- 1 параграф 2-3 страницы и ответить на 2-3 вопроса;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выполнение 1 задания к нему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Физическая культура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06CB47DB-D408-4A45-8328-3BCB0D893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864937"/>
              </p:ext>
            </p:extLst>
          </p:nvPr>
        </p:nvGraphicFramePr>
        <p:xfrm>
          <a:off x="6333275" y="1047431"/>
          <a:ext cx="5751577" cy="56157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8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2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193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</a:rPr>
                        <a:t>8 класс</a:t>
                      </a:r>
                      <a:endParaRPr lang="ru-RU" sz="8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</a:rPr>
                        <a:t>Казахский язык</a:t>
                      </a:r>
                      <a:r>
                        <a:rPr lang="kk-KZ" sz="850" dirty="0">
                          <a:effectLst/>
                        </a:rPr>
                        <a:t>/Русский язык</a:t>
                      </a:r>
                      <a:endParaRPr lang="ru-RU" sz="8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(85-95 слов)</a:t>
                      </a: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; 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Казахская литература</a:t>
                      </a:r>
                      <a:r>
                        <a:rPr lang="kk-KZ" sz="850">
                          <a:effectLst/>
                        </a:rPr>
                        <a:t>/Русская литература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3-5 страниц чтения, 1-2 упражнения на анализ текста</a:t>
                      </a: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;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9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Русский язык и литература</a:t>
                      </a:r>
                      <a:r>
                        <a:rPr lang="kk-KZ" sz="850">
                          <a:effectLst/>
                        </a:rPr>
                        <a:t>/</a:t>
                      </a:r>
                      <a:endParaRPr lang="ru-RU" sz="85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>
                          <a:effectLst/>
                        </a:rPr>
                        <a:t>Казахский язык и литература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(40-50 слов ) и  1 письменное упражнение по теме урока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2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Английский язык 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(30-40 слов) и  1 письменное упражнение по теме урока</a:t>
                      </a:r>
                      <a:endParaRPr lang="ru-RU" sz="85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Алгебра 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2 задачи и 6 примеров; или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- 1 задача и 12 примеров 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Геометрия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endParaRPr lang="ru-RU" sz="85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5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</a:rPr>
                        <a:t>Информатика </a:t>
                      </a:r>
                      <a:endParaRPr lang="ru-RU" sz="8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- 1 интерактивное тестовое задание и ответить на 2-3 вопроса; или  </a:t>
                      </a:r>
                      <a:endParaRPr lang="ru-RU" sz="85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- 2 практические задания ( расчет мощности алфавита / закодировать с помощью двоичного кода символ алфавита, вычислить адресное пространство процессора/ выбор процессора по характеристикам / </a:t>
                      </a: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определ</a:t>
                      </a: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ение</a:t>
                      </a: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 пропускн</a:t>
                      </a: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ой </a:t>
                      </a: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способност</a:t>
                      </a: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и</a:t>
                      </a: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 сети и т.п.</a:t>
                      </a: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)</a:t>
                      </a:r>
                      <a:endParaRPr lang="ru-RU" sz="85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Физика 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решение 1-2 задач</a:t>
                      </a: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выполнение лабораторной работы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Химия 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решение 1-2 задач</a:t>
                      </a: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ответить на 3-5 вопросов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Биология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 и ответить на 3-5 вопросов; или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endParaRPr lang="ru-RU" sz="85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География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 и ответить на 3-5 вопросов; или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История Казахстана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 и ответить на 3-5 вопросов; или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Всемирная история 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 и ответить на 3-5 вопросов; или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Самопознание 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3 стр. и ответить на 2-3 вопроса по тексту 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Художественный </a:t>
                      </a:r>
                      <a:r>
                        <a:rPr lang="kk-KZ" sz="850">
                          <a:effectLst/>
                        </a:rPr>
                        <a:t>т</a:t>
                      </a:r>
                      <a:r>
                        <a:rPr lang="ru-RU" sz="850">
                          <a:effectLst/>
                        </a:rPr>
                        <a:t>руд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- 1 параграф 2-3 страницы и ответить на 2-3 вопроса; или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выполнение 1 задания к нему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Физическая культура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865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077DA1-E8F9-40D2-888F-5E578D8F1E0D}"/>
              </a:ext>
            </a:extLst>
          </p:cNvPr>
          <p:cNvSpPr txBox="1"/>
          <p:nvPr/>
        </p:nvSpPr>
        <p:spPr>
          <a:xfrm>
            <a:off x="0" y="348645"/>
            <a:ext cx="117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Примерный объем учебных заданий для учащихся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95A3E23-1A78-4EA6-A6DC-6E27F421FA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478248"/>
              </p:ext>
            </p:extLst>
          </p:nvPr>
        </p:nvGraphicFramePr>
        <p:xfrm>
          <a:off x="210066" y="1033505"/>
          <a:ext cx="5945393" cy="5535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3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2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46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9 класс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Казахский язык</a:t>
                      </a:r>
                      <a:r>
                        <a:rPr lang="kk-KZ" sz="900" dirty="0">
                          <a:effectLst/>
                        </a:rPr>
                        <a:t>/Русский язык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(90-100 слов)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;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Казахская литература</a:t>
                      </a:r>
                      <a:r>
                        <a:rPr lang="kk-KZ" sz="900">
                          <a:effectLst/>
                        </a:rPr>
                        <a:t>/Русская литература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>
                          <a:solidFill>
                            <a:srgbClr val="0070C0"/>
                          </a:solidFill>
                          <a:effectLst/>
                        </a:rPr>
                        <a:t>5-10 страниц чтения, 1-2 упражнения на анализ текста</a:t>
                      </a: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;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/Казахский язык и литература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(45-55 слов ) и  1 письменное упражнение по теме урока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Английский язык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(40-50 слов) и  1 письменное упражнение по теме урока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9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Алгебра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2 задачи и 10 примеров;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- 1 задача и 12 примеров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4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Геометрия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8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Информатика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интерактивное тестовое задание и ответить на 2-3 вопроса; или 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2 практические задания (определение свойств информации/</a:t>
                      </a:r>
                      <a:r>
                        <a:rPr lang="ru-RU" sz="900" dirty="0" err="1">
                          <a:solidFill>
                            <a:srgbClr val="0070C0"/>
                          </a:solidFill>
                          <a:effectLst/>
                        </a:rPr>
                        <a:t>совместн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ая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работ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с документами с использованием облачных технологий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/ р</a:t>
                      </a:r>
                      <a:r>
                        <a:rPr lang="ru-RU" sz="900" dirty="0" err="1">
                          <a:solidFill>
                            <a:srgbClr val="0070C0"/>
                          </a:solidFill>
                          <a:effectLst/>
                        </a:rPr>
                        <a:t>ассчет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стоимости компьютера и т.п.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)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решение 1-2 задач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выполнение лабораторной работы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Химия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решение 1-2 задач</a:t>
                      </a: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ответить на 3-5 вопросов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Биология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География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История Казахстана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Всемирная история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9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Основы права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вопросов,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решение 1 правовой ситуации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944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Самопознание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3 стр. и ответить на 2-3 вопроса по тексту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Художественный </a:t>
                      </a:r>
                      <a:r>
                        <a:rPr lang="kk-KZ" sz="900">
                          <a:effectLst/>
                        </a:rPr>
                        <a:t>т</a:t>
                      </a:r>
                      <a:r>
                        <a:rPr lang="ru-RU" sz="900">
                          <a:effectLst/>
                        </a:rPr>
                        <a:t>руд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параграф 2-3 страницы и ответить на 2-3 вопроса;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выполнение 1 задания к нему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Физическая культура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25B224E6-5226-42DA-80DF-AD82619978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969815"/>
              </p:ext>
            </p:extLst>
          </p:nvPr>
        </p:nvGraphicFramePr>
        <p:xfrm>
          <a:off x="6355380" y="1033505"/>
          <a:ext cx="5626554" cy="5868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0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6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24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10 класс (ОГН)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Предметы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Вид и объем задания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Казахский язык</a:t>
                      </a:r>
                      <a:r>
                        <a:rPr lang="kk-KZ" sz="1100" dirty="0">
                          <a:effectLst/>
                        </a:rPr>
                        <a:t>/Русский язык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100-110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 слов)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Казахская литература</a:t>
                      </a:r>
                      <a:r>
                        <a:rPr lang="kk-KZ" sz="1100">
                          <a:effectLst/>
                        </a:rPr>
                        <a:t>/Русская литература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- 10-15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 страниц чтения, 1-2 упражнения на анализ текста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9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Русский язык и литература</a:t>
                      </a:r>
                      <a:r>
                        <a:rPr lang="kk-KZ" sz="1100" dirty="0">
                          <a:effectLst/>
                        </a:rPr>
                        <a:t>/Казахский язык и литература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(50-60 слов ) и  1 письменное упражнение по теме урока.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Английский язык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(45-55 слов) и  1 письменное упражнение по теме урока.</a:t>
                      </a:r>
                      <a:endParaRPr lang="ru-RU" sz="10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Алгебра и начала анализа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2 задачи и 8 примеров; или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- 1 задача и 10 примеров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Геометрия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8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Информатика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1 интерактивное тестовое задание и ответить на 2-3 вопроса; или  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2 практических задания по теме урока.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История Казахстана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Самопознание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10 стр. и ответить на 2-3 вопроса по тексту.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4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Физическая культура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94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Начальная военная и технологическая подготовка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вопросов; или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 и 1 задание по теме  (прочитать статью и проанализировать, или заполнить таблицу и т.п.).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052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077DA1-E8F9-40D2-888F-5E578D8F1E0D}"/>
              </a:ext>
            </a:extLst>
          </p:cNvPr>
          <p:cNvSpPr txBox="1"/>
          <p:nvPr/>
        </p:nvSpPr>
        <p:spPr>
          <a:xfrm>
            <a:off x="0" y="348645"/>
            <a:ext cx="117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Примерный объем учебных заданий для учащихся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2FCC721-F6D7-4414-8E29-2500F8F87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643730"/>
              </p:ext>
            </p:extLst>
          </p:nvPr>
        </p:nvGraphicFramePr>
        <p:xfrm>
          <a:off x="353920" y="1129369"/>
          <a:ext cx="5424133" cy="5315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3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0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36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Предметы  по выбору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7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Иностранный язык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(30-40 слов) и  1 письменное упражнение по теме урока.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Всемирная история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География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Основы права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 и выполнить 1 задание (заполнить таблицу, прочитать статью, сравнить и раскрыть понятия и т.п.)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7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Физика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>
                          <a:solidFill>
                            <a:srgbClr val="0070C0"/>
                          </a:solidFill>
                          <a:effectLst/>
                        </a:rPr>
                        <a:t>1 параграф и выполнение лабораторной работы</a:t>
                      </a: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4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Химия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ответить на 3-5 вопросов.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4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Биология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параграф, 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8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Основы предпринимательства и бизнеса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 и  1 задание (опишите различия, или заполните таблицу, или найдите сходства и т.п.).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C4064A8C-8840-42BB-A0D5-5D9E8AD1D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002798"/>
              </p:ext>
            </p:extLst>
          </p:nvPr>
        </p:nvGraphicFramePr>
        <p:xfrm>
          <a:off x="6227757" y="1129369"/>
          <a:ext cx="5101534" cy="5448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9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1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556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10 класс (ЕМН)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Казахский язык</a:t>
                      </a:r>
                      <a:r>
                        <a:rPr lang="kk-KZ" sz="1000">
                          <a:effectLst/>
                        </a:rPr>
                        <a:t>/Русский язык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100-110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 слов)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6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Казахская литература</a:t>
                      </a:r>
                      <a:r>
                        <a:rPr lang="kk-KZ" sz="1000">
                          <a:effectLst/>
                        </a:rPr>
                        <a:t>/Русская литература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- 10-15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 страниц чтения, 1-2 упражнения на анализ текста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5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Русский язык и литература</a:t>
                      </a:r>
                      <a:r>
                        <a:rPr lang="kk-KZ" sz="1000" dirty="0">
                          <a:effectLst/>
                        </a:rPr>
                        <a:t>/Казахский язык и литература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(50-60 слов ) и  1 письменное упражнение по теме урока.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1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Английский язык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(45-55 слов) и  1 письменное упражнение по теме урока.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1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Алгебра и начала анализа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>
                          <a:solidFill>
                            <a:srgbClr val="0070C0"/>
                          </a:solidFill>
                          <a:effectLst/>
                        </a:rPr>
                        <a:t>2 задачи и 8 примеров; или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70C0"/>
                          </a:solidFill>
                          <a:effectLst/>
                        </a:rPr>
                        <a:t>- 1 задача и 10 примеров</a:t>
                      </a:r>
                      <a:r>
                        <a:rPr lang="kk-KZ" sz="100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5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Геометрия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Информатика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1 интерактивное тестовое задание и ответить на 2-3 вопроса; или 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2 практических задания по теме урока.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История Казахстана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5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Самопознание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70C0"/>
                          </a:solidFill>
                          <a:effectLst/>
                        </a:rPr>
                        <a:t>- читать не более 10 стр. и ответить на 2-3 вопроса по тексту. 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65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Физическая культура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265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Начальная военная и технологическая подготовка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параграф и 1 задание по теме  (прочитать статью и проанализировать, или заполнить таблицу и т.п.).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52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283968" y="2876754"/>
            <a:ext cx="1166428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EE4848"/>
                </a:solidFill>
                <a:latin typeface="Oswald" pitchFamily="2" charset="-52"/>
              </a:rPr>
              <a:t>Дата проведения:  </a:t>
            </a:r>
            <a:r>
              <a:rPr lang="ru-RU" sz="2400" b="1" dirty="0">
                <a:solidFill>
                  <a:srgbClr val="7030A0"/>
                </a:solidFill>
                <a:latin typeface="Oswald" pitchFamily="2" charset="-52"/>
              </a:rPr>
              <a:t>21 августа 2020 года</a:t>
            </a:r>
            <a:endParaRPr lang="en-US" sz="2400" b="1" dirty="0">
              <a:solidFill>
                <a:srgbClr val="7030A0"/>
              </a:solidFill>
              <a:latin typeface="Oswald" pitchFamily="2" charset="-52"/>
            </a:endParaRPr>
          </a:p>
          <a:p>
            <a:pPr algn="just"/>
            <a:endParaRPr lang="en-US" sz="2400" b="1" dirty="0">
              <a:solidFill>
                <a:srgbClr val="0070C0"/>
              </a:solidFill>
              <a:latin typeface="Oswald" pitchFamily="2" charset="-52"/>
            </a:endParaRPr>
          </a:p>
          <a:p>
            <a:pPr algn="just"/>
            <a:r>
              <a:rPr lang="ru-RU" sz="2800" b="1" dirty="0">
                <a:solidFill>
                  <a:srgbClr val="EE4848"/>
                </a:solidFill>
                <a:latin typeface="Oswald" pitchFamily="2" charset="-52"/>
              </a:rPr>
              <a:t>Цель классного часа:</a:t>
            </a:r>
          </a:p>
          <a:p>
            <a:pPr algn="just"/>
            <a:endParaRPr lang="kk-KZ" sz="2400" b="1" dirty="0">
              <a:solidFill>
                <a:srgbClr val="C00000"/>
              </a:solidFill>
              <a:latin typeface="Oswald" pitchFamily="2" charset="-52"/>
            </a:endParaRPr>
          </a:p>
          <a:p>
            <a:pPr algn="just"/>
            <a:r>
              <a:rPr lang="ru-RU" sz="2400" b="1" dirty="0">
                <a:solidFill>
                  <a:srgbClr val="7030A0"/>
                </a:solidFill>
                <a:latin typeface="Oswald" pitchFamily="2" charset="-52"/>
              </a:rPr>
              <a:t>информирование учащихся об особенностях обучения в новом 2020-2021 учебном году в условиях ограничительных мероприятий, связанных с недопущением распространения коронавирусной инфекции</a:t>
            </a:r>
            <a:r>
              <a:rPr lang="en-US" sz="2400" b="1" dirty="0">
                <a:solidFill>
                  <a:srgbClr val="7030A0"/>
                </a:solidFill>
                <a:latin typeface="Oswald" pitchFamily="2" charset="-52"/>
              </a:rPr>
              <a:t>	</a:t>
            </a:r>
            <a:endParaRPr lang="ru-RU" sz="2400" b="1" dirty="0">
              <a:solidFill>
                <a:srgbClr val="7030A0"/>
              </a:solidFill>
              <a:latin typeface="Oswald" pitchFamily="2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5458" y="590781"/>
            <a:ext cx="60601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Единый</a:t>
            </a:r>
            <a:r>
              <a:rPr lang="ru-RU" sz="3600" b="1" dirty="0">
                <a:solidFill>
                  <a:srgbClr val="0070C0"/>
                </a:solidFill>
                <a:latin typeface="Oswald" pitchFamily="2" charset="-52"/>
                <a:sym typeface="Arial"/>
              </a:rPr>
              <a:t> </a:t>
            </a:r>
            <a:r>
              <a:rPr lang="ru-RU" sz="36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общереспубликанский классный час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962" y="60203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51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077DA1-E8F9-40D2-888F-5E578D8F1E0D}"/>
              </a:ext>
            </a:extLst>
          </p:cNvPr>
          <p:cNvSpPr txBox="1"/>
          <p:nvPr/>
        </p:nvSpPr>
        <p:spPr>
          <a:xfrm>
            <a:off x="0" y="348645"/>
            <a:ext cx="117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Примерный объем учебных заданий для учащихся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488BCB8-1F4F-41C3-8A6D-31B87D905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37804"/>
              </p:ext>
            </p:extLst>
          </p:nvPr>
        </p:nvGraphicFramePr>
        <p:xfrm>
          <a:off x="354738" y="1143921"/>
          <a:ext cx="4915889" cy="53143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7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8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0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Предметы по выбору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Физика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 и выполнение лабораторной работы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Химия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ответить на 3-5 вопросов.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Биология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,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География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Всемирная история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Основы предпринимательства и бизнеса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 и  1 задание (опишите различия, или заполните таблицу, или найдите сходства и т.п.). 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Графика и проектировани</a:t>
                      </a:r>
                      <a:r>
                        <a:rPr lang="kk-KZ" sz="1200">
                          <a:effectLst/>
                        </a:rPr>
                        <a:t>е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 - 1 параграф и 1 задание по теме (заполнить таблицу, подготовить сообщение и т.п.).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Основы права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 и выполнить 1 задание (заполнить таблицу, прочитать статью, сравнить и раскрыть понятия и т.п.)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BC4A432A-739E-4949-ADB6-08BDF736D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106971"/>
              </p:ext>
            </p:extLst>
          </p:nvPr>
        </p:nvGraphicFramePr>
        <p:xfrm>
          <a:off x="5457847" y="1143921"/>
          <a:ext cx="6518627" cy="5718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4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3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870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11 класс (ОГН)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Казахский язык</a:t>
                      </a:r>
                      <a:r>
                        <a:rPr lang="kk-KZ" sz="1200">
                          <a:effectLst/>
                        </a:rPr>
                        <a:t>/Русский язык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110-115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 слов)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Казахская литература</a:t>
                      </a:r>
                      <a:r>
                        <a:rPr lang="kk-KZ" sz="1200">
                          <a:effectLst/>
                        </a:rPr>
                        <a:t>/Русская литература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- 10-15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 страниц чтения, 1-2 упражнения на анализ текста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Русский язык и литература</a:t>
                      </a:r>
                      <a:r>
                        <a:rPr lang="kk-KZ" sz="1200">
                          <a:effectLst/>
                        </a:rPr>
                        <a:t>/Казахский язык и литература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(60-70 слов ) и  1 письменное упражнение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7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Английский язык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(55-65 слов) и  1 письменное упражнение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7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Алгебра и начала анализа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2 задачи и 8 примеров;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- 1 задача и 10 примеров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Геометрия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Информатика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1 интерактивное тестовое задание и ответить на 2-3 вопроса; или  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2 практических задания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История Казахстана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Самопознание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10 стр. и ответить на 2-3 вопроса по тексту.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Физическая культура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Начальная военная и технологическая подготовка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 и 1 задание по теме  (прочитать статью и проанализировать, или заполнить таблицу и т.п.).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15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077DA1-E8F9-40D2-888F-5E578D8F1E0D}"/>
              </a:ext>
            </a:extLst>
          </p:cNvPr>
          <p:cNvSpPr txBox="1"/>
          <p:nvPr/>
        </p:nvSpPr>
        <p:spPr>
          <a:xfrm>
            <a:off x="0" y="348645"/>
            <a:ext cx="117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Примерный объем учебных заданий для учащихся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25BCD4B6-8934-4825-9965-512633A154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520253"/>
              </p:ext>
            </p:extLst>
          </p:nvPr>
        </p:nvGraphicFramePr>
        <p:xfrm>
          <a:off x="360726" y="1014243"/>
          <a:ext cx="4857631" cy="5314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3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709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Предметы по выбору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1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Иностранный язык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(40-50 слов) и  1 письменное упражнение по теме урока.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12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Всемирная история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2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Основы права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 и выполнить 1 задание (заполнить таблицу, прочитать статью, сравнить и раскрыть понятия и т.п.)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1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Физика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 и выполнение лабораторной работы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2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Химия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ответить на 3-5 вопросов.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12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Биология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12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География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683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Основы предпринимательства и бизнеса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 и  1 задание (опишите различия, или заполните таблицу, или найдите сходства и т.п.).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E8E753BC-FBD6-4052-BA4B-DFB1484A07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740437"/>
              </p:ext>
            </p:extLst>
          </p:nvPr>
        </p:nvGraphicFramePr>
        <p:xfrm>
          <a:off x="5474064" y="1014243"/>
          <a:ext cx="6507870" cy="5718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2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5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36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11 класс (ЕМН)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Казахский язык</a:t>
                      </a:r>
                      <a:r>
                        <a:rPr lang="kk-KZ" sz="1200">
                          <a:effectLst/>
                        </a:rPr>
                        <a:t>/Русский язык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110-115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 слов)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Казахская литература</a:t>
                      </a:r>
                      <a:r>
                        <a:rPr lang="kk-KZ" sz="1200">
                          <a:effectLst/>
                        </a:rPr>
                        <a:t>/Русская литература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- 10-15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 страниц чтения, 1-2 упражнения на анализ текста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Русский язык и литература</a:t>
                      </a:r>
                      <a:r>
                        <a:rPr lang="kk-KZ" sz="1200">
                          <a:effectLst/>
                        </a:rPr>
                        <a:t>/Казахский язык и литература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(60-70 слов) и  1 письменное упражнение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7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Английский язык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(55-65 слов) и  1 письменное упражнение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7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Алгебра и начала анализа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2 задачи и 8 примеров;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- 1 задача и 10 примеров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Геометрия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Информатика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</a:rPr>
                        <a:t>1 интерактивное тестовое задание и ответить на 2-3 вопроса; или  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</a:rPr>
                        <a:t>2 практических задания по теме урока.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История Казахстана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Самопознание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10 стр. и ответить на 2-3 вопроса по тексту. 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Физическая культура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Начальная военная и технологическая подготовка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 и 1 задание по теме  (прочитать статью и проанализировать, или заполнить таблицу и т.п.).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484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077DA1-E8F9-40D2-888F-5E578D8F1E0D}"/>
              </a:ext>
            </a:extLst>
          </p:cNvPr>
          <p:cNvSpPr txBox="1"/>
          <p:nvPr/>
        </p:nvSpPr>
        <p:spPr>
          <a:xfrm>
            <a:off x="0" y="348645"/>
            <a:ext cx="117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Примерный объем учебных заданий для учащихся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51722DA-011E-4F1B-BD6C-5092BD021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94" y="994976"/>
            <a:ext cx="11217612" cy="518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14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2235971" y="357905"/>
            <a:ext cx="8111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FF0000"/>
                </a:solidFill>
                <a:latin typeface="Oswald" pitchFamily="2" charset="-52"/>
                <a:sym typeface="Arial"/>
              </a:rPr>
              <a:t>Что необходимо ребенку для обучения в дистанционном формате?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1269" y="2831433"/>
            <a:ext cx="34646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Подключение к интернету (желательно широкополосный) проводной или беспроводной (3G или 4G / LTE) </a:t>
            </a:r>
          </a:p>
          <a:p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62764" y="1631104"/>
            <a:ext cx="26626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Персональный</a:t>
            </a:r>
          </a:p>
          <a:p>
            <a:pPr algn="just"/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компьютер, ноутбук, планшет или смартфон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518358" y="2231268"/>
            <a:ext cx="3159867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Веб-камера или HD-веб-камера - встроенная или USB/ HD-камера или HD-видеокамера с картой </a:t>
            </a:r>
            <a:r>
              <a:rPr lang="ru-RU" b="1" dirty="0" err="1">
                <a:solidFill>
                  <a:srgbClr val="7030A0"/>
                </a:solidFill>
                <a:latin typeface="Oswald" pitchFamily="2" charset="-52"/>
              </a:rPr>
              <a:t>видеозахвата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/ мобильное устройство (смартфон или планшет) на </a:t>
            </a:r>
            <a:r>
              <a:rPr lang="ru-RU" b="1" dirty="0" err="1">
                <a:solidFill>
                  <a:srgbClr val="7030A0"/>
                </a:solidFill>
                <a:latin typeface="Oswald" pitchFamily="2" charset="-52"/>
              </a:rPr>
              <a:t>iOS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 или </a:t>
            </a:r>
            <a:r>
              <a:rPr lang="ru-RU" b="1" dirty="0" err="1">
                <a:solidFill>
                  <a:srgbClr val="7030A0"/>
                </a:solidFill>
                <a:latin typeface="Oswald" pitchFamily="2" charset="-52"/>
              </a:rPr>
              <a:t>Android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 с подключенным доступом к сети Интернет</a:t>
            </a:r>
          </a:p>
        </p:txBody>
      </p:sp>
      <p:pic>
        <p:nvPicPr>
          <p:cNvPr id="8" name="Рисунок 24">
            <a:extLst>
              <a:ext uri="{FF2B5EF4-FFF2-40B4-BE49-F238E27FC236}">
                <a16:creationId xmlns:a16="http://schemas.microsoft.com/office/drawing/2014/main" id="{CD2ABE67-60D5-438B-A89F-97DECBECA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714" y="2790391"/>
            <a:ext cx="2662639" cy="2324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968EB7F-1FE6-44A0-AC62-473E789A4E66}"/>
              </a:ext>
            </a:extLst>
          </p:cNvPr>
          <p:cNvSpPr/>
          <p:nvPr/>
        </p:nvSpPr>
        <p:spPr>
          <a:xfrm>
            <a:off x="4710758" y="5612736"/>
            <a:ext cx="26626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Динамики и микрофон - встроенные или USB или беспроводные </a:t>
            </a:r>
            <a:r>
              <a:rPr lang="ru-RU" b="1" dirty="0" err="1">
                <a:solidFill>
                  <a:srgbClr val="7030A0"/>
                </a:solidFill>
                <a:latin typeface="Oswald" pitchFamily="2" charset="-52"/>
              </a:rPr>
              <a:t>Bluetooth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7378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407171" y="363100"/>
            <a:ext cx="55899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Единый</a:t>
            </a:r>
            <a:r>
              <a:rPr lang="ru-RU" sz="3600" b="1" dirty="0">
                <a:solidFill>
                  <a:srgbClr val="0070C0"/>
                </a:solidFill>
                <a:latin typeface="Oswald" pitchFamily="2" charset="-52"/>
                <a:sym typeface="Arial"/>
              </a:rPr>
              <a:t> </a:t>
            </a:r>
            <a:r>
              <a:rPr lang="ru-RU" sz="36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общереспубликанский классный час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8314" y="4017709"/>
            <a:ext cx="116635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EE4848"/>
                </a:solidFill>
                <a:latin typeface="Oswald" pitchFamily="2" charset="-52"/>
              </a:rPr>
              <a:t>    Внимание!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До 1 января 2021 года в школах полностью отменяются культурно-массовые и спортивно-массовые мероприятия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7171" y="2545219"/>
            <a:ext cx="114658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EE4848"/>
                </a:solidFill>
                <a:latin typeface="Oswald" pitchFamily="2" charset="-52"/>
              </a:rPr>
              <a:t>Внимание! 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При переходе школы из дистанционного в обычный режим обучения учащиеся могут оставаться на дистанционном обучении по заявлению родителей (до снятия ограничительных мероприятий)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1270" y="5073352"/>
            <a:ext cx="116635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algn="just"/>
            <a:r>
              <a:rPr lang="ru-RU" sz="1600" b="1" dirty="0">
                <a:solidFill>
                  <a:srgbClr val="EE4848"/>
                </a:solidFill>
                <a:latin typeface="Oswald" pitchFamily="2" charset="-52"/>
              </a:rPr>
              <a:t>   Внимание!  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Деятельность школьной столовой и буфета будет временно приостановлена</a:t>
            </a:r>
          </a:p>
          <a:p>
            <a:pPr algn="just"/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6" name="Picture 4" descr="Ертең республикалық сынып сағаты өтед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2166" y="283760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8094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635000" y="1118266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Памятка для учащихся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051FD9-D420-4DE1-8B39-4FE0E26D5B99}"/>
              </a:ext>
            </a:extLst>
          </p:cNvPr>
          <p:cNvSpPr txBox="1"/>
          <p:nvPr/>
        </p:nvSpPr>
        <p:spPr>
          <a:xfrm>
            <a:off x="426854" y="2445377"/>
            <a:ext cx="1147354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7030A0"/>
                </a:solidFill>
                <a:latin typeface="Oswald" pitchFamily="2" charset="-52"/>
              </a:rPr>
              <a:t>Необходимо ежедневно поддерживать порядок в своей комнате.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7030A0"/>
                </a:solidFill>
                <a:latin typeface="Oswald" pitchFamily="2" charset="-52"/>
              </a:rPr>
              <a:t>Каждое утро надо начинать с влажной уборки комнаты и рабочего стола.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7030A0"/>
                </a:solidFill>
                <a:latin typeface="Oswald" pitchFamily="2" charset="-52"/>
              </a:rPr>
              <a:t>Необходимо ежедневно заниматься учебой, присутствовать на учебных занятиях, выполнять учебные задания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7030A0"/>
                </a:solidFill>
                <a:latin typeface="Oswald" pitchFamily="2" charset="-52"/>
              </a:rPr>
              <a:t>Свободное время необходимо уделять чтению книг, самообразованию и саморазвитию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7030A0"/>
                </a:solidFill>
                <a:latin typeface="Oswald" pitchFamily="2" charset="-52"/>
              </a:rPr>
              <a:t>После окончания уроков убирать оборудование и школьные принадлежности.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7030A0"/>
                </a:solidFill>
                <a:latin typeface="Oswald" pitchFamily="2" charset="-52"/>
              </a:rPr>
              <a:t>Проветривать комнату во время перерыва и после окончания занятий.</a:t>
            </a:r>
          </a:p>
          <a:p>
            <a:pPr marL="342900" indent="-342900" algn="just">
              <a:buFontTx/>
              <a:buChar char="-"/>
            </a:pP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4248" y="167940"/>
            <a:ext cx="3843727" cy="215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084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726839" y="488864"/>
            <a:ext cx="524921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Требования </a:t>
            </a:r>
          </a:p>
          <a:p>
            <a:pPr algn="ctr"/>
            <a:r>
              <a:rPr lang="ru-RU" sz="36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к школьной форме</a:t>
            </a:r>
            <a:endParaRPr lang="ru-RU" sz="3600" b="1" dirty="0">
              <a:solidFill>
                <a:srgbClr val="EE4848"/>
              </a:solidFill>
              <a:latin typeface="Oswald" pitchFamily="2" charset="-52"/>
            </a:endParaRPr>
          </a:p>
          <a:p>
            <a:pPr algn="ctr">
              <a:lnSpc>
                <a:spcPct val="100000"/>
              </a:lnSpc>
            </a:pP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9B2D36-113D-4D6B-B115-314CA93D4706}"/>
              </a:ext>
            </a:extLst>
          </p:cNvPr>
          <p:cNvSpPr txBox="1"/>
          <p:nvPr/>
        </p:nvSpPr>
        <p:spPr>
          <a:xfrm>
            <a:off x="154803" y="2666376"/>
            <a:ext cx="116425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7030A0"/>
                </a:solidFill>
                <a:latin typeface="Oswald" pitchFamily="2" charset="-52"/>
              </a:rPr>
              <a:t>Требования к школьной форме сохраняются</a:t>
            </a:r>
          </a:p>
          <a:p>
            <a:endParaRPr lang="ru-RU" sz="20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7030A0"/>
                </a:solidFill>
                <a:latin typeface="Oswald" pitchFamily="2" charset="-52"/>
              </a:rPr>
              <a:t>В 2020-2021учебном году детям можно посещать школу, учебные занятия в удобной, опрятной одежде в деловом, классическом стиле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7030A0"/>
              </a:solidFill>
              <a:latin typeface="Oswald" pitchFamily="2" charset="-52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4955B2B-AEE6-4D2E-98F3-972159F9078D}"/>
              </a:ext>
            </a:extLst>
          </p:cNvPr>
          <p:cNvSpPr/>
          <p:nvPr/>
        </p:nvSpPr>
        <p:spPr>
          <a:xfrm>
            <a:off x="2928058" y="4524524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EE4848"/>
                </a:solidFill>
                <a:latin typeface="Oswald" pitchFamily="2" charset="-52"/>
              </a:rPr>
              <a:t>Одежда должна быть опрятной, удобной</a:t>
            </a:r>
          </a:p>
          <a:p>
            <a:pPr algn="ctr"/>
            <a:r>
              <a:rPr lang="ru-RU" sz="1600" b="1" dirty="0">
                <a:solidFill>
                  <a:srgbClr val="EE4848"/>
                </a:solidFill>
                <a:latin typeface="Oswald" pitchFamily="2" charset="-52"/>
              </a:rPr>
              <a:t>и практичной.</a:t>
            </a:r>
          </a:p>
          <a:p>
            <a:pPr algn="ctr"/>
            <a:r>
              <a:rPr lang="ru-RU" sz="1600" b="1" dirty="0">
                <a:solidFill>
                  <a:srgbClr val="EE4848"/>
                </a:solidFill>
                <a:latin typeface="Oswald" pitchFamily="2" charset="-52"/>
              </a:rPr>
              <a:t>Не забывай, что твой внешний вид дает настрой на результативную и плодотворную учебу</a:t>
            </a:r>
          </a:p>
        </p:txBody>
      </p:sp>
      <p:pic>
        <p:nvPicPr>
          <p:cNvPr id="8" name="Picture 2" descr="Биыл мектеп формасына жаңа өзгерістер енгізіледі - ҚазБілім">
            <a:extLst>
              <a:ext uri="{FF2B5EF4-FFF2-40B4-BE49-F238E27FC236}">
                <a16:creationId xmlns:a16="http://schemas.microsoft.com/office/drawing/2014/main" id="{4A089D6B-6859-4273-B577-15E88B2DE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8166" y="94516"/>
            <a:ext cx="2819400" cy="281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3619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3863" y="2350558"/>
            <a:ext cx="1152474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accent2"/>
                </a:solidFill>
              </a:rPr>
              <a:t> </a:t>
            </a: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Соблюдение строгих мер санитарной безопасности во всех классах, в </a:t>
            </a:r>
            <a:r>
              <a:rPr lang="ru-RU" sz="1400" b="1" dirty="0" err="1">
                <a:solidFill>
                  <a:srgbClr val="7030A0"/>
                </a:solidFill>
                <a:latin typeface="Oswald" pitchFamily="2" charset="-52"/>
              </a:rPr>
              <a:t>т.ч</a:t>
            </a: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. </a:t>
            </a:r>
            <a:r>
              <a:rPr lang="ru-RU" sz="1400" b="1" dirty="0" err="1">
                <a:solidFill>
                  <a:srgbClr val="7030A0"/>
                </a:solidFill>
                <a:latin typeface="Oswald" pitchFamily="2" charset="-52"/>
              </a:rPr>
              <a:t>предшкольных</a:t>
            </a: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Количество учащихся в классе до 15 человек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Увеличение смен и подсмен для социального </a:t>
            </a:r>
            <a:r>
              <a:rPr lang="ru-RU" sz="1400" b="1" dirty="0" err="1">
                <a:solidFill>
                  <a:srgbClr val="7030A0"/>
                </a:solidFill>
                <a:latin typeface="Oswald" pitchFamily="2" charset="-52"/>
              </a:rPr>
              <a:t>дистанцирования</a:t>
            </a: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, сокращение физических контактов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Ежедневный замер температуры обучающихся и педагогов</a:t>
            </a:r>
          </a:p>
          <a:p>
            <a:pPr algn="just"/>
            <a:r>
              <a:rPr lang="ru-RU" sz="1600" b="1" dirty="0">
                <a:solidFill>
                  <a:srgbClr val="EE4848"/>
                </a:solidFill>
                <a:latin typeface="Oswald" pitchFamily="2" charset="-52"/>
              </a:rPr>
              <a:t>Дети с температурой выше нормы будут возвращаться домой. В случае если в классе заболеет ребенок, весь класс будет переведен на дистанционное обучение.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Отмена кабинетной системы, расстановка учебных столов на расстоянии 1 метра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Каждый класс будет обучаться в определенном кабинете.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Организация перемен между уроками в разное время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Обеспечение режима ношения масок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Проведение влажной уборки после каждого второго урока, между сменами, подсменами в коридорах, рекреациях, холлах и других помещениях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Организация уроков физической культуры на свежем воздухе или постоянное проветривание спортивных залов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Приостановление деятельности школьной столовой и буфета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Обеспечение качественным водоснабжением, достаточным количеством дезинфицирующих средств, ковриками для обуви, </a:t>
            </a:r>
            <a:r>
              <a:rPr lang="ru-RU" sz="1400" b="1" dirty="0" err="1">
                <a:solidFill>
                  <a:srgbClr val="7030A0"/>
                </a:solidFill>
                <a:latin typeface="Oswald" pitchFamily="2" charset="-52"/>
              </a:rPr>
              <a:t>санитайзерами</a:t>
            </a: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 и др.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Функционирование медицинских кабинетов и изоляторов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A8A877A-873C-4695-A20F-16DD00766074}"/>
              </a:ext>
            </a:extLst>
          </p:cNvPr>
          <p:cNvSpPr/>
          <p:nvPr/>
        </p:nvSpPr>
        <p:spPr>
          <a:xfrm>
            <a:off x="334969" y="1439892"/>
            <a:ext cx="116498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ts val="2800"/>
            </a:pPr>
            <a:r>
              <a:rPr lang="ru-RU" sz="2000" b="1" dirty="0">
                <a:solidFill>
                  <a:srgbClr val="EE4848"/>
                </a:solidFill>
                <a:latin typeface="Oswald" pitchFamily="2" charset="-52"/>
              </a:rPr>
              <a:t>ОБУЧЕНИЕ В ОЧНОМ РЕЖИМЕ</a:t>
            </a:r>
          </a:p>
          <a:p>
            <a:pPr lvl="0" algn="ctr">
              <a:buClr>
                <a:srgbClr val="000000"/>
              </a:buClr>
              <a:buSzPts val="1600"/>
            </a:pPr>
            <a:r>
              <a:rPr lang="ru-RU" sz="20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с соблюдением санитарных требований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5458" y="590781"/>
            <a:ext cx="113851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Единый</a:t>
            </a:r>
            <a:r>
              <a:rPr lang="ru-RU" sz="3600" b="1" dirty="0">
                <a:solidFill>
                  <a:srgbClr val="0070C0"/>
                </a:solidFill>
                <a:latin typeface="Oswald" pitchFamily="2" charset="-52"/>
                <a:sym typeface="Arial"/>
              </a:rPr>
              <a:t> </a:t>
            </a:r>
            <a:r>
              <a:rPr lang="ru-RU" sz="36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общереспубликанский классный час</a:t>
            </a:r>
          </a:p>
        </p:txBody>
      </p:sp>
    </p:spTree>
    <p:extLst>
      <p:ext uri="{BB962C8B-B14F-4D97-AF65-F5344CB8AC3E}">
        <p14:creationId xmlns:p14="http://schemas.microsoft.com/office/powerpoint/2010/main" val="13503779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6254" y="2283230"/>
            <a:ext cx="11747162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algn="just"/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Независимо от формата обучения учащимся с казахским языком на канале «</a:t>
            </a:r>
            <a:r>
              <a:rPr lang="ru-RU" b="1" dirty="0" err="1">
                <a:solidFill>
                  <a:srgbClr val="7030A0"/>
                </a:solidFill>
                <a:latin typeface="Oswald" pitchFamily="2" charset="-52"/>
              </a:rPr>
              <a:t>Балапан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» и русским языком обучения на канале «Ел-</a:t>
            </a:r>
            <a:r>
              <a:rPr lang="ru-RU" b="1" dirty="0" err="1">
                <a:solidFill>
                  <a:srgbClr val="7030A0"/>
                </a:solidFill>
                <a:latin typeface="Oswald" pitchFamily="2" charset="-52"/>
              </a:rPr>
              <a:t>Арна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» с 9.00ч. до 18.00 ч. с понедельника по пятницу как дополнительный образовательный ресурс предоставляется возможность обучаться через телевизионные уроки.</a:t>
            </a:r>
          </a:p>
          <a:p>
            <a:pPr algn="just"/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algn="just"/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algn="just"/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ТВ-уроки будут проводиться согласно расписания, опубликованного в эфире телеканалов и социальных сетях.</a:t>
            </a:r>
          </a:p>
          <a:p>
            <a:pPr algn="just"/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algn="just"/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Продолжительность ТВ-уроков – от 10 до 15 минут. Телевизионные уроки нацелены на объяснение основных идей новых тем. Темы уроков каждый учитель дополняет заданиями для закрепления. Учащиеся получают учебные задания у своих учителей </a:t>
            </a:r>
          </a:p>
          <a:p>
            <a:pPr algn="just"/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algn="just"/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Телевизионные уроки будут бесплатно доступны на официальных каналах Министерства образования и науки РК </a:t>
            </a:r>
            <a:r>
              <a:rPr lang="en-US" b="1" dirty="0">
                <a:solidFill>
                  <a:srgbClr val="7030A0"/>
                </a:solidFill>
                <a:latin typeface="Oswald" pitchFamily="2" charset="-52"/>
              </a:rPr>
              <a:t>online.edu.kz</a:t>
            </a: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</p:txBody>
      </p:sp>
      <p:pic>
        <p:nvPicPr>
          <p:cNvPr id="6" name="Picture 2" descr="Расписание телевизионных уроков «Онлайн-школа» с 18 по 22 мая ...">
            <a:extLst>
              <a:ext uri="{FF2B5EF4-FFF2-40B4-BE49-F238E27FC236}">
                <a16:creationId xmlns:a16="http://schemas.microsoft.com/office/drawing/2014/main" id="{3A638AA1-5218-4916-B72A-9936B3041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081" y="259209"/>
            <a:ext cx="3290840" cy="1819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271901" y="602778"/>
            <a:ext cx="46185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ru-RU" sz="40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Телевизионные уроки</a:t>
            </a:r>
          </a:p>
        </p:txBody>
      </p:sp>
    </p:spTree>
    <p:extLst>
      <p:ext uri="{BB962C8B-B14F-4D97-AF65-F5344CB8AC3E}">
        <p14:creationId xmlns:p14="http://schemas.microsoft.com/office/powerpoint/2010/main" val="24010447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986828" y="1144483"/>
            <a:ext cx="927074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	</a:t>
            </a:r>
            <a:endParaRPr lang="ru-RU" b="1" dirty="0">
              <a:solidFill>
                <a:srgbClr val="EE4848"/>
              </a:solidFill>
              <a:latin typeface="Oswald" pitchFamily="2" charset="-52"/>
            </a:endParaRPr>
          </a:p>
          <a:p>
            <a:r>
              <a:rPr lang="ru-RU" b="1" dirty="0">
                <a:solidFill>
                  <a:srgbClr val="EE4848"/>
                </a:solidFill>
                <a:latin typeface="Oswald" pitchFamily="2" charset="-52"/>
              </a:rPr>
              <a:t> </a:t>
            </a:r>
          </a:p>
          <a:p>
            <a:pPr algn="ctr"/>
            <a:endParaRPr lang="ru-RU" sz="2000" b="1" dirty="0">
              <a:solidFill>
                <a:schemeClr val="accent2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kk-KZ" b="1" dirty="0">
                <a:solidFill>
                  <a:srgbClr val="7030A0"/>
                </a:solidFill>
                <a:latin typeface="Oswald" pitchFamily="2" charset="-52"/>
              </a:rPr>
              <a:t>Р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ежим дня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Активная деятельность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Здоровое питание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Отсутствие вредных привычек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Личная гигиена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Положительные эмоции</a:t>
            </a:r>
          </a:p>
          <a:p>
            <a:pPr lvl="0"/>
            <a:endParaRPr lang="ru-RU" sz="2000" b="1" dirty="0">
              <a:solidFill>
                <a:srgbClr val="EE4848"/>
              </a:solidFill>
              <a:latin typeface="Oswald" pitchFamily="2" charset="-52"/>
            </a:endParaRPr>
          </a:p>
          <a:p>
            <a:pPr lvl="0"/>
            <a:endParaRPr lang="ru-RU" sz="2000" b="1" dirty="0">
              <a:solidFill>
                <a:srgbClr val="EE4848"/>
              </a:solidFill>
              <a:latin typeface="Oswald" pitchFamily="2" charset="-52"/>
            </a:endParaRPr>
          </a:p>
          <a:p>
            <a:pPr lvl="0" algn="ctr"/>
            <a:r>
              <a:rPr lang="ru-RU" sz="2000" b="1" dirty="0">
                <a:solidFill>
                  <a:srgbClr val="EE4848"/>
                </a:solidFill>
                <a:latin typeface="Oswald" pitchFamily="2" charset="-52"/>
              </a:rPr>
              <a:t>Здоровье человека – это главная ценность в жизни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2052429" y="232160"/>
            <a:ext cx="8362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spc="-1" dirty="0">
              <a:solidFill>
                <a:schemeClr val="bg1"/>
              </a:solidFill>
              <a:latin typeface="Times New Roman"/>
              <a:ea typeface="Arial"/>
            </a:endParaRPr>
          </a:p>
          <a:p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2610F8-ECC2-49D9-9A97-BCB6644C36CA}"/>
              </a:ext>
            </a:extLst>
          </p:cNvPr>
          <p:cNvSpPr txBox="1"/>
          <p:nvPr/>
        </p:nvSpPr>
        <p:spPr>
          <a:xfrm>
            <a:off x="639103" y="416826"/>
            <a:ext cx="10628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EE4848"/>
                </a:solidFill>
                <a:latin typeface="Oswald" pitchFamily="2" charset="-52"/>
              </a:rPr>
              <a:t>В здоровом теле – здоровый дух</a:t>
            </a:r>
          </a:p>
        </p:txBody>
      </p:sp>
      <p:pic>
        <p:nvPicPr>
          <p:cNvPr id="4098" name="Picture 2" descr="Я и мое здоровье | МБУК Рузского городского округа ...">
            <a:extLst>
              <a:ext uri="{FF2B5EF4-FFF2-40B4-BE49-F238E27FC236}">
                <a16:creationId xmlns:a16="http://schemas.microsoft.com/office/drawing/2014/main" id="{27ECE7F4-FF47-4AE5-B1A3-3D283C887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975" y="2302374"/>
            <a:ext cx="3173601" cy="237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318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249270" y="2271592"/>
            <a:ext cx="1173103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r>
              <a:rPr lang="ru-RU" sz="2800" b="1" dirty="0">
                <a:solidFill>
                  <a:srgbClr val="EE4848"/>
                </a:solidFill>
                <a:latin typeface="Oswald" pitchFamily="2" charset="-52"/>
              </a:rPr>
              <a:t>Вопросы для обсуждения:</a:t>
            </a:r>
          </a:p>
          <a:p>
            <a:pPr algn="just"/>
            <a:endParaRPr lang="ru-RU" sz="2000" b="1" dirty="0">
              <a:solidFill>
                <a:schemeClr val="accent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7030A0"/>
                </a:solidFill>
                <a:latin typeface="Oswald" pitchFamily="2" charset="-52"/>
              </a:rPr>
              <a:t>Форматы обучения в новом учебном году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7030A0"/>
                </a:solidFill>
                <a:latin typeface="Oswald" pitchFamily="2" charset="-52"/>
              </a:rPr>
              <a:t>Ознакомление с образовательной интернет-платформой, с помощью которой будет проводиться дистанционное обучение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7030A0"/>
                </a:solidFill>
                <a:latin typeface="Oswald" pitchFamily="2" charset="-52"/>
              </a:rPr>
              <a:t>Я и мое здоровье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7030A0"/>
                </a:solidFill>
                <a:latin typeface="Oswald" pitchFamily="2" charset="-52"/>
              </a:rPr>
              <a:t> Как будут оцениваться учебные достижения в новом учебном году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7030A0"/>
                </a:solidFill>
                <a:latin typeface="Oswald" pitchFamily="2" charset="-52"/>
              </a:rPr>
              <a:t>Правила работы в Интернете</a:t>
            </a:r>
          </a:p>
          <a:p>
            <a:pPr algn="just"/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71333" y="173317"/>
            <a:ext cx="59494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Единый</a:t>
            </a:r>
            <a:r>
              <a:rPr lang="ru-RU" sz="3600" b="1" dirty="0">
                <a:solidFill>
                  <a:srgbClr val="0070C0"/>
                </a:solidFill>
                <a:latin typeface="Oswald" pitchFamily="2" charset="-52"/>
                <a:sym typeface="Arial"/>
              </a:rPr>
              <a:t> </a:t>
            </a:r>
            <a:r>
              <a:rPr lang="ru-RU" sz="36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общереспубликанский классный час</a:t>
            </a:r>
          </a:p>
        </p:txBody>
      </p:sp>
      <p:pic>
        <p:nvPicPr>
          <p:cNvPr id="4" name="Picture 2" descr="Сынып сағаты қашықтықта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38" y="173317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4168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B8B8E10-9FD4-4410-9DE4-5300CF389F22}"/>
              </a:ext>
            </a:extLst>
          </p:cNvPr>
          <p:cNvSpPr txBox="1"/>
          <p:nvPr/>
        </p:nvSpPr>
        <p:spPr>
          <a:xfrm>
            <a:off x="0" y="406486"/>
            <a:ext cx="11645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Oswald" pitchFamily="2" charset="-52"/>
              </a:rPr>
              <a:t> </a:t>
            </a:r>
            <a:r>
              <a:rPr lang="ru-RU" sz="3600" b="1" dirty="0">
                <a:solidFill>
                  <a:srgbClr val="EE4848"/>
                </a:solidFill>
                <a:latin typeface="Oswald" pitchFamily="2" charset="-52"/>
              </a:rPr>
              <a:t>Мой р</a:t>
            </a:r>
            <a:r>
              <a:rPr lang="ru-RU" sz="36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ежим учебы и отдыха при дистанционном обучении</a:t>
            </a:r>
          </a:p>
          <a:p>
            <a:pPr algn="ctr"/>
            <a:endParaRPr lang="ru-RU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883B37-E356-4C1A-9EC6-70EE7BEED5FB}"/>
              </a:ext>
            </a:extLst>
          </p:cNvPr>
          <p:cNvSpPr txBox="1"/>
          <p:nvPr/>
        </p:nvSpPr>
        <p:spPr>
          <a:xfrm>
            <a:off x="242580" y="1100141"/>
            <a:ext cx="1194774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Подъем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Гигиенические процедуры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Утренняя гимнастика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Завтрак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Короткий отдых (10-15 минут)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Уроки по расписанию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Обед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Короткий отдых (10-15 минут)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Занятие творческими видами деятельности, чтение книг, просмотр познавательных фильмов , помощь по дому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Выполнение учебных заданий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Ужин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Гигиенические процедуры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Отбой</a:t>
            </a:r>
          </a:p>
        </p:txBody>
      </p:sp>
      <p:pic>
        <p:nvPicPr>
          <p:cNvPr id="10" name="Picture 4" descr="Каким должен быть правильный режим дня школьника">
            <a:extLst>
              <a:ext uri="{FF2B5EF4-FFF2-40B4-BE49-F238E27FC236}">
                <a16:creationId xmlns:a16="http://schemas.microsoft.com/office/drawing/2014/main" id="{6F8D8053-FD09-4932-8EFD-4451129DD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710" y="1451059"/>
            <a:ext cx="2716190" cy="287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B4EE508-61EE-446C-8A90-F0A115757B43}"/>
              </a:ext>
            </a:extLst>
          </p:cNvPr>
          <p:cNvSpPr txBox="1"/>
          <p:nvPr/>
        </p:nvSpPr>
        <p:spPr>
          <a:xfrm>
            <a:off x="4886786" y="5434693"/>
            <a:ext cx="58532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EE4848"/>
                </a:solidFill>
                <a:latin typeface="Oswald" pitchFamily="2" charset="-52"/>
              </a:rPr>
              <a:t>Старайтесь выполнять </a:t>
            </a:r>
            <a:r>
              <a:rPr lang="kk-KZ" b="1" dirty="0">
                <a:solidFill>
                  <a:srgbClr val="EE4848"/>
                </a:solidFill>
                <a:latin typeface="Oswald" pitchFamily="2" charset="-52"/>
              </a:rPr>
              <a:t>здоровьесберегающие упражнения, физминутк</a:t>
            </a:r>
            <a:r>
              <a:rPr lang="ru-RU" b="1" dirty="0">
                <a:solidFill>
                  <a:srgbClr val="EE4848"/>
                </a:solidFill>
                <a:latin typeface="Oswald" pitchFamily="2" charset="-52"/>
              </a:rPr>
              <a:t>и</a:t>
            </a:r>
            <a:r>
              <a:rPr lang="kk-KZ" b="1" dirty="0">
                <a:solidFill>
                  <a:srgbClr val="EE4848"/>
                </a:solidFill>
                <a:latin typeface="Oswald" pitchFamily="2" charset="-52"/>
              </a:rPr>
              <a:t>,  </a:t>
            </a:r>
            <a:r>
              <a:rPr lang="ru-RU" b="1" dirty="0">
                <a:solidFill>
                  <a:srgbClr val="EE4848"/>
                </a:solidFill>
                <a:latin typeface="Oswald" pitchFamily="2" charset="-52"/>
              </a:rPr>
              <a:t>прерываться на короткий отдых  </a:t>
            </a:r>
          </a:p>
        </p:txBody>
      </p:sp>
    </p:spTree>
    <p:extLst>
      <p:ext uri="{BB962C8B-B14F-4D97-AF65-F5344CB8AC3E}">
        <p14:creationId xmlns:p14="http://schemas.microsoft.com/office/powerpoint/2010/main" val="27938961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C18BF3-55A7-48B9-8018-811936C47158}"/>
              </a:ext>
            </a:extLst>
          </p:cNvPr>
          <p:cNvSpPr txBox="1"/>
          <p:nvPr/>
        </p:nvSpPr>
        <p:spPr>
          <a:xfrm>
            <a:off x="5646389" y="410081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BF3A50-4A62-4527-BECD-543F9D315FA2}"/>
              </a:ext>
            </a:extLst>
          </p:cNvPr>
          <p:cNvSpPr txBox="1"/>
          <p:nvPr/>
        </p:nvSpPr>
        <p:spPr>
          <a:xfrm>
            <a:off x="155218" y="1026150"/>
            <a:ext cx="10675077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 	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  <a:endParaRPr lang="ru-RU" sz="1700" dirty="0">
              <a:solidFill>
                <a:srgbClr val="0070C0"/>
              </a:solidFill>
            </a:endParaRPr>
          </a:p>
          <a:p>
            <a:pPr algn="just"/>
            <a:r>
              <a:rPr lang="ru-RU" sz="1700" dirty="0">
                <a:solidFill>
                  <a:srgbClr val="0070C0"/>
                </a:solidFill>
              </a:rPr>
              <a:t>	</a:t>
            </a: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не контактировать с людьми, имеющими признаки простуды и ОРВИ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не посещать массовые мероприятия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как можно чаще мыть руки с мылом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по возможности, не трогать руками глаза, рот и нос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по возможности, не прикасаться к ручкам, перилам, другим предметам и поверхностям в общественных местах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вести здоровый образ жизни, вовремя ложиться спать и высыпаться, сбалансированно питаться и регулярно делать зарядку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регулярно проветривать помещение и делать влажную уборку</a:t>
            </a:r>
          </a:p>
          <a:p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11268" name="Picture 4" descr="Иммунолог перечислил варианты избежать заражения коронавирусом ...">
            <a:extLst>
              <a:ext uri="{FF2B5EF4-FFF2-40B4-BE49-F238E27FC236}">
                <a16:creationId xmlns:a16="http://schemas.microsoft.com/office/drawing/2014/main" id="{14286ADD-783B-499D-AF83-B3C7C03D7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233" y="1893801"/>
            <a:ext cx="2290192" cy="128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012738-0DEA-4741-866E-C02546DFDA49}"/>
              </a:ext>
            </a:extLst>
          </p:cNvPr>
          <p:cNvSpPr/>
          <p:nvPr/>
        </p:nvSpPr>
        <p:spPr>
          <a:xfrm>
            <a:off x="1401739" y="407786"/>
            <a:ext cx="98411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3600" b="1" dirty="0">
                <a:solidFill>
                  <a:srgbClr val="EE4848"/>
                </a:solidFill>
                <a:latin typeface="Oswald" pitchFamily="2" charset="-52"/>
              </a:rPr>
              <a:t>Как избежать заражения инфекциями </a:t>
            </a:r>
          </a:p>
        </p:txBody>
      </p:sp>
    </p:spTree>
    <p:extLst>
      <p:ext uri="{BB962C8B-B14F-4D97-AF65-F5344CB8AC3E}">
        <p14:creationId xmlns:p14="http://schemas.microsoft.com/office/powerpoint/2010/main" val="24238931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800" y="282901"/>
            <a:ext cx="12014200" cy="443198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EE4848"/>
                </a:solidFill>
                <a:latin typeface="Oswald" pitchFamily="2" charset="-52"/>
                <a:ea typeface="+mn-ea"/>
                <a:cs typeface="+mn-cs"/>
              </a:rPr>
              <a:t>Правила работы в Интернете</a:t>
            </a:r>
            <a:endParaRPr lang="ru-RU" sz="3600" b="1" dirty="0">
              <a:solidFill>
                <a:srgbClr val="EE4848"/>
              </a:solidFill>
              <a:latin typeface="Oswald" pitchFamily="2" charset="-52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518160" y="1257124"/>
            <a:ext cx="11155679" cy="4653582"/>
          </a:xfrm>
        </p:spPr>
        <p:txBody>
          <a:bodyPr/>
          <a:lstStyle/>
          <a:p>
            <a:pPr lvl="0" fontAlgn="base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 </a:t>
            </a:r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Никогда не показывайте личную информацию в Интернете, такую, как адрес, номер телефона, имя, расположение школы, имена родителей. Веб-сайты или другие онлайн-сервисы могут попросить Вас дать информацию для того, чтобы участвовать в конкурсах или получить бесплатные подарки. Эта информация может быть использована для причинения Вам вреда.</a:t>
            </a:r>
          </a:p>
          <a:p>
            <a:pPr lvl="0" fontAlgn="base"/>
            <a:endParaRPr lang="ru-RU" sz="1600" b="1" dirty="0">
              <a:solidFill>
                <a:srgbClr val="7030A0"/>
              </a:solidFill>
              <a:latin typeface="Oswald" pitchFamily="2" charset="-52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 Будьте осторожны при разработке веб-сайта.  Вы должны быть очень осторожными при открытии любой электронной почты от неизвестных адресов.</a:t>
            </a:r>
          </a:p>
          <a:p>
            <a:pPr fontAlgn="base"/>
            <a:endParaRPr lang="ru-RU" sz="1600" b="1" dirty="0">
              <a:solidFill>
                <a:srgbClr val="7030A0"/>
              </a:solidFill>
              <a:latin typeface="Oswald" pitchFamily="2" charset="-52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 Всегда информируйте своих родителей, когда сталкиваетесь с чем-нибудь в Интернете, что заставляет Вас чувствовать себя неловко.</a:t>
            </a:r>
          </a:p>
          <a:p>
            <a:pPr fontAlgn="base"/>
            <a:endParaRPr lang="ru-RU" sz="1600" b="1" dirty="0">
              <a:solidFill>
                <a:srgbClr val="7030A0"/>
              </a:solidFill>
              <a:latin typeface="Oswald" pitchFamily="2" charset="-52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 Никогда, ни при каких обстоятельствах не соглашайтесь встретиться лицом к лицу с виртуальным знакомым без разрешения родителей.</a:t>
            </a:r>
          </a:p>
          <a:p>
            <a:pPr fontAlgn="base"/>
            <a:endParaRPr lang="ru-RU" sz="1600" b="1" dirty="0">
              <a:solidFill>
                <a:srgbClr val="7030A0"/>
              </a:solidFill>
              <a:latin typeface="Oswald" pitchFamily="2" charset="-52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 Избегайте чаты, которые представляют угрозу. Хотя иногда эти вопросы могут показаться интересными сначала, но потом они могут предоставлять опасность для Вас.</a:t>
            </a:r>
          </a:p>
          <a:p>
            <a:pPr fontAlgn="base"/>
            <a:endParaRPr lang="ru-RU" sz="1600" b="1" dirty="0">
              <a:solidFill>
                <a:srgbClr val="7030A0"/>
              </a:solidFill>
              <a:latin typeface="Oswald" pitchFamily="2" charset="-52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 Никогда не отвечайте на сообщения или объявления, которые являются непристойными, угрожающими, или заставляющими себя чувствовать неловко в любом случае.</a:t>
            </a:r>
          </a:p>
          <a:p>
            <a:pPr fontAlgn="base"/>
            <a:endParaRPr lang="ru-RU" sz="1600" b="1" dirty="0">
              <a:solidFill>
                <a:srgbClr val="7030A0"/>
              </a:solidFill>
              <a:latin typeface="Oswald" pitchFamily="2" charset="-52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7030A0"/>
                </a:solidFill>
                <a:latin typeface="Oswald" pitchFamily="2" charset="-52"/>
              </a:rPr>
              <a:t> Никогда не отправлять личные материалы для онлайн-друзей, такие, как адрес, номер телефона или фотографии, без предварительного информирования родителей.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207746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C18BF3-55A7-48B9-8018-811936C47158}"/>
              </a:ext>
            </a:extLst>
          </p:cNvPr>
          <p:cNvSpPr txBox="1"/>
          <p:nvPr/>
        </p:nvSpPr>
        <p:spPr>
          <a:xfrm>
            <a:off x="1246910" y="335125"/>
            <a:ext cx="28084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dirty="0">
                <a:solidFill>
                  <a:schemeClr val="bg1"/>
                </a:solidFill>
              </a:rPr>
              <a:t> </a:t>
            </a:r>
            <a:endParaRPr lang="ru-RU" sz="27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2F2298-9214-4A80-98A8-6B6CFE2D8A60}"/>
              </a:ext>
            </a:extLst>
          </p:cNvPr>
          <p:cNvSpPr txBox="1"/>
          <p:nvPr/>
        </p:nvSpPr>
        <p:spPr>
          <a:xfrm>
            <a:off x="549004" y="2025305"/>
            <a:ext cx="8645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       </a:t>
            </a:r>
            <a:r>
              <a:rPr lang="ru-RU" sz="3600" b="1" dirty="0">
                <a:solidFill>
                  <a:srgbClr val="EE4848"/>
                </a:solidFill>
                <a:latin typeface="Oswald" pitchFamily="2" charset="-52"/>
              </a:rPr>
              <a:t>Ответственность учащихся</a:t>
            </a:r>
            <a:endParaRPr lang="ru-RU" sz="3600" dirty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EAF2A60-282B-478C-A95B-5871A637C130}"/>
              </a:ext>
            </a:extLst>
          </p:cNvPr>
          <p:cNvSpPr/>
          <p:nvPr/>
        </p:nvSpPr>
        <p:spPr>
          <a:xfrm>
            <a:off x="344913" y="3008793"/>
            <a:ext cx="1041162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2"/>
                </a:solidFill>
              </a:rPr>
              <a:t>Помните! Ваша самая главная работа - это учеба! Своими глубокими знаниями вы поможете себе стать счастливым человеком! Будьте воспитанными! Будьте любознательными!</a:t>
            </a:r>
          </a:p>
          <a:p>
            <a:pPr algn="just"/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ежедневное самостоятельное выполнение  заданий, в том числе через доступные средства связи, которые установлены организацией образования, и использование дополнительных цифровых образовательных ресурсов</a:t>
            </a:r>
            <a:endParaRPr lang="en-US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выполнение требований по безопасному использованию компьютера и Интернета</a:t>
            </a:r>
            <a:endParaRPr lang="en-US" b="1" dirty="0">
              <a:solidFill>
                <a:srgbClr val="7030A0"/>
              </a:solidFill>
              <a:latin typeface="Oswald" pitchFamily="2" charset="-52"/>
            </a:endParaRPr>
          </a:p>
          <a:p>
            <a:pPr algn="just"/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algn="just"/>
            <a:endParaRPr lang="kk-KZ" dirty="0">
              <a:solidFill>
                <a:srgbClr val="0070C0"/>
              </a:solidFill>
            </a:endParaRPr>
          </a:p>
        </p:txBody>
      </p:sp>
      <p:pic>
        <p:nvPicPr>
          <p:cNvPr id="1028" name="Picture 4" descr="Безопасность в интернете © Отдел по образованию Ганцевичского райисполкома">
            <a:extLst>
              <a:ext uri="{FF2B5EF4-FFF2-40B4-BE49-F238E27FC236}">
                <a16:creationId xmlns:a16="http://schemas.microsoft.com/office/drawing/2014/main" id="{52693FE2-669A-4109-86C7-0A4F3FBB0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800" y="286444"/>
            <a:ext cx="2184734" cy="1738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67910" y="786542"/>
            <a:ext cx="668644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2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Единый</a:t>
            </a:r>
            <a:r>
              <a:rPr lang="ru-RU" sz="3200" b="1" dirty="0">
                <a:solidFill>
                  <a:srgbClr val="0070C0"/>
                </a:solidFill>
                <a:latin typeface="Oswald" pitchFamily="2" charset="-52"/>
                <a:sym typeface="Arial"/>
              </a:rPr>
              <a:t> </a:t>
            </a:r>
            <a:r>
              <a:rPr lang="ru-RU" sz="3200" b="1">
                <a:solidFill>
                  <a:srgbClr val="7030A0"/>
                </a:solidFill>
                <a:latin typeface="Oswald" pitchFamily="2" charset="-52"/>
                <a:sym typeface="Arial"/>
              </a:rPr>
              <a:t>общереспубликанский </a:t>
            </a:r>
          </a:p>
          <a:p>
            <a:pPr lvl="0" algn="ctr">
              <a:buClr>
                <a:srgbClr val="000000"/>
              </a:buClr>
              <a:buSzPts val="2800"/>
            </a:pPr>
            <a:r>
              <a:rPr lang="ru-RU" sz="3200" b="1">
                <a:solidFill>
                  <a:srgbClr val="7030A0"/>
                </a:solidFill>
                <a:latin typeface="Oswald" pitchFamily="2" charset="-52"/>
                <a:sym typeface="Arial"/>
              </a:rPr>
              <a:t>классный </a:t>
            </a:r>
            <a:r>
              <a:rPr lang="ru-RU" sz="32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час</a:t>
            </a:r>
          </a:p>
        </p:txBody>
      </p:sp>
    </p:spTree>
    <p:extLst>
      <p:ext uri="{BB962C8B-B14F-4D97-AF65-F5344CB8AC3E}">
        <p14:creationId xmlns:p14="http://schemas.microsoft.com/office/powerpoint/2010/main" val="29738238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2785318" y="1811531"/>
            <a:ext cx="6342639" cy="899585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EE4848"/>
                </a:solidFill>
                <a:latin typeface="Oswald" pitchFamily="2" charset="-52"/>
              </a:rPr>
              <a:t>СПАСИБО</a:t>
            </a:r>
            <a:r>
              <a:rPr lang="ru-RU" sz="3200" b="1" dirty="0">
                <a:solidFill>
                  <a:srgbClr val="EE4848"/>
                </a:solidFill>
                <a:latin typeface="Oswald" pitchFamily="2" charset="-52"/>
              </a:rPr>
              <a:t> </a:t>
            </a:r>
            <a:r>
              <a:rPr lang="ru-RU" sz="4000" b="1" dirty="0">
                <a:solidFill>
                  <a:srgbClr val="EE4848"/>
                </a:solidFill>
                <a:latin typeface="Oswald" pitchFamily="2" charset="-52"/>
              </a:rPr>
              <a:t>ЗА ВНИМАНИЕ</a:t>
            </a:r>
            <a:r>
              <a:rPr lang="en-US" sz="4000" b="1" dirty="0">
                <a:solidFill>
                  <a:srgbClr val="EE4848"/>
                </a:solidFill>
                <a:latin typeface="Oswald" pitchFamily="2" charset="-52"/>
              </a:rPr>
              <a:t>!</a:t>
            </a:r>
            <a:endParaRPr lang="ru-RU" sz="3200" b="1" dirty="0">
              <a:solidFill>
                <a:srgbClr val="EE4848"/>
              </a:solidFill>
              <a:latin typeface="Oswald" pitchFamily="2" charset="-52"/>
            </a:endParaRPr>
          </a:p>
        </p:txBody>
      </p:sp>
      <p:pic>
        <p:nvPicPr>
          <p:cNvPr id="4" name="Picture 2" descr="Школа №23 города Мурманск - Дистанционное обучение">
            <a:extLst>
              <a:ext uri="{FF2B5EF4-FFF2-40B4-BE49-F238E27FC236}">
                <a16:creationId xmlns:a16="http://schemas.microsoft.com/office/drawing/2014/main" id="{36898745-7F4D-4C09-AC9D-3285CBE6F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78" y="2993713"/>
            <a:ext cx="4896443" cy="2742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7538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1270" y="2335626"/>
            <a:ext cx="1133011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2800" b="1" dirty="0">
                <a:solidFill>
                  <a:srgbClr val="EE4848"/>
                </a:solidFill>
                <a:latin typeface="Oswald" pitchFamily="2" charset="-52"/>
                <a:sym typeface="Arial"/>
              </a:rPr>
              <a:t>ФОРМАТЫ ОБУЧЕНИЯ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ru-RU" sz="28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Дистанционное обучение в 1-11 классах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ru-RU" sz="28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Функционирование дежурных классов (1-4кл.) в очном режиме </a:t>
            </a:r>
            <a:endParaRPr lang="en-US" sz="2800" b="1" dirty="0">
              <a:solidFill>
                <a:srgbClr val="7030A0"/>
              </a:solidFill>
              <a:latin typeface="Oswald" pitchFamily="2" charset="-52"/>
              <a:sym typeface="Arial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ru-RU" sz="28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Малокомплектные сельские школы до 15 детей в классах в очном режиме</a:t>
            </a:r>
            <a:endParaRPr lang="ru-RU" sz="2000" i="1" dirty="0">
              <a:solidFill>
                <a:schemeClr val="accent2">
                  <a:lumMod val="75000"/>
                </a:schemeClr>
              </a:solidFill>
              <a:ea typeface="Arial"/>
              <a:cs typeface="Arial"/>
              <a:sym typeface="Arial"/>
            </a:endParaRPr>
          </a:p>
          <a:p>
            <a:pPr lvl="0" algn="ctr"/>
            <a:r>
              <a:rPr lang="ru-RU" sz="2000" i="1" dirty="0">
                <a:solidFill>
                  <a:schemeClr val="accent2">
                    <a:lumMod val="75000"/>
                  </a:schemeClr>
                </a:solidFill>
                <a:ea typeface="Arial"/>
                <a:cs typeface="Arial"/>
                <a:sym typeface="Arial"/>
              </a:rPr>
              <a:t>Классный руководитель разъясняет только то, как будет учиться его класс</a:t>
            </a:r>
            <a:endParaRPr lang="ru-RU" sz="800" dirty="0"/>
          </a:p>
          <a:p>
            <a:pPr algn="ctr"/>
            <a:endParaRPr lang="ru-RU" sz="800" dirty="0"/>
          </a:p>
          <a:p>
            <a:pPr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Для организации дистанционного обучения наша школа выбрала  </a:t>
            </a:r>
          </a:p>
          <a:p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    ______________ интернет-платформу</a:t>
            </a:r>
          </a:p>
          <a:p>
            <a:pPr lvl="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Для выхода на платформу необходимо пройти по ссылке_________</a:t>
            </a:r>
          </a:p>
          <a:p>
            <a:pPr lvl="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7030A0"/>
                </a:solidFill>
                <a:latin typeface="Oswald" pitchFamily="2" charset="-52"/>
              </a:rPr>
              <a:t>Пройти </a:t>
            </a:r>
            <a:r>
              <a:rPr lang="ru-RU" sz="1400" b="1" dirty="0" err="1">
                <a:solidFill>
                  <a:srgbClr val="7030A0"/>
                </a:solidFill>
                <a:latin typeface="Oswald" pitchFamily="2" charset="-52"/>
              </a:rPr>
              <a:t>регистраци</a:t>
            </a:r>
            <a:r>
              <a:rPr lang="kk-KZ" sz="1400" b="1" dirty="0">
                <a:solidFill>
                  <a:srgbClr val="7030A0"/>
                </a:solidFill>
                <a:latin typeface="Oswald" pitchFamily="2" charset="-52"/>
              </a:rPr>
              <a:t>ю</a:t>
            </a:r>
          </a:p>
          <a:p>
            <a:pPr lvl="0" indent="-285750">
              <a:buFont typeface="Wingdings" panose="05000000000000000000" pitchFamily="2" charset="2"/>
              <a:buChar char="Ø"/>
            </a:pPr>
            <a:r>
              <a:rPr lang="kk-KZ" sz="1400" b="1" dirty="0">
                <a:solidFill>
                  <a:srgbClr val="7030A0"/>
                </a:solidFill>
                <a:latin typeface="Oswald" pitchFamily="2" charset="-52"/>
              </a:rPr>
              <a:t>Обновить информацию о себе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350466" y="291931"/>
            <a:ext cx="57305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ru-RU" sz="36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Единый</a:t>
            </a:r>
            <a:r>
              <a:rPr lang="ru-RU" sz="3600" b="1" dirty="0">
                <a:solidFill>
                  <a:srgbClr val="0070C0"/>
                </a:solidFill>
                <a:latin typeface="Oswald" pitchFamily="2" charset="-52"/>
                <a:sym typeface="Arial"/>
              </a:rPr>
              <a:t> </a:t>
            </a:r>
            <a:r>
              <a:rPr lang="ru-RU" sz="3600" b="1" dirty="0">
                <a:solidFill>
                  <a:srgbClr val="7030A0"/>
                </a:solidFill>
                <a:latin typeface="Oswald" pitchFamily="2" charset="-52"/>
                <a:sym typeface="Arial"/>
              </a:rPr>
              <a:t>общереспубликанский классный час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04" y="8593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241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8000" y="956957"/>
            <a:ext cx="11170123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lvl="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Заявления для обучения детей принимаются от родителей в электронной форме через доступные средства связи с 15 по 24 августа 2020 года</a:t>
            </a:r>
          </a:p>
          <a:p>
            <a:pPr lvl="0"/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lvl="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С 25 по 27 августа формируются дежурные классы, за каждым классом закрепляется учитель</a:t>
            </a:r>
          </a:p>
          <a:p>
            <a:pPr lvl="0" indent="-285750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lvl="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Зачисление детей в дежурные классы в течение учебной четверти осуществляется при наличии свободных мест в классе</a:t>
            </a:r>
          </a:p>
          <a:p>
            <a:pPr lvl="0" indent="-285750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lvl="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Родители обеспечивают все необходимые меры для недопущения риска заражения </a:t>
            </a:r>
            <a:r>
              <a:rPr lang="ru-RU" b="1" dirty="0" err="1">
                <a:solidFill>
                  <a:srgbClr val="7030A0"/>
                </a:solidFill>
                <a:latin typeface="Oswald" pitchFamily="2" charset="-52"/>
              </a:rPr>
              <a:t>коронавирусной</a:t>
            </a: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 инфекцией (маски, перчатки, антисептик в индивидуальном флаконе для обработки рук или влажные антибактериальные салфетки)</a:t>
            </a:r>
          </a:p>
          <a:p>
            <a:pPr lvl="0" indent="-285750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lvl="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Детям необходимо соблюдать социальное дистанцирование</a:t>
            </a:r>
          </a:p>
          <a:p>
            <a:pPr lvl="0" indent="-285750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7030A0"/>
              </a:solidFill>
              <a:latin typeface="Oswald" pitchFamily="2" charset="-52"/>
            </a:endParaRPr>
          </a:p>
          <a:p>
            <a:pPr lvl="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Oswald" pitchFamily="2" charset="-52"/>
              </a:rPr>
              <a:t>Родители осуществляют сопровождение детей до входных наружных дверей школы перед началом учебного дня и сопровождение детей после завершения учебного дня с входных наружных дверей школы до дома</a:t>
            </a:r>
          </a:p>
          <a:p>
            <a:pPr lvl="0" indent="-285750">
              <a:buFont typeface="Wingdings" panose="05000000000000000000" pitchFamily="2" charset="2"/>
              <a:buChar char="Ø"/>
            </a:pPr>
            <a:endParaRPr lang="kk-KZ" sz="1400" b="1" dirty="0">
              <a:solidFill>
                <a:srgbClr val="7030A0"/>
              </a:solidFill>
              <a:latin typeface="Oswald" pitchFamily="2" charset="-5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34B00B-D66D-42A7-B00C-C977514FF065}"/>
              </a:ext>
            </a:extLst>
          </p:cNvPr>
          <p:cNvSpPr txBox="1"/>
          <p:nvPr/>
        </p:nvSpPr>
        <p:spPr>
          <a:xfrm>
            <a:off x="0" y="392816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Oswald"/>
                <a:cs typeface="Arial" panose="020B0604020202020204" pitchFamily="34" charset="0"/>
              </a:rPr>
              <a:t>Организация обучения в «дежурных классах» </a:t>
            </a:r>
            <a:r>
              <a:rPr lang="ru-RU" sz="2000" dirty="0">
                <a:solidFill>
                  <a:srgbClr val="FF0000"/>
                </a:solidFill>
                <a:latin typeface="Oswald"/>
                <a:cs typeface="Arial" panose="020B0604020202020204" pitchFamily="34" charset="0"/>
              </a:rPr>
              <a:t>(1-4 класс)</a:t>
            </a:r>
          </a:p>
        </p:txBody>
      </p:sp>
    </p:spTree>
    <p:extLst>
      <p:ext uri="{BB962C8B-B14F-4D97-AF65-F5344CB8AC3E}">
        <p14:creationId xmlns:p14="http://schemas.microsoft.com/office/powerpoint/2010/main" val="166257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8000" y="956957"/>
            <a:ext cx="1117012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7030A0"/>
                </a:solidFill>
              </a:rPr>
              <a:t>Наполняемость дежурных классов – не более 15 детей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7030A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7030A0"/>
                </a:solidFill>
              </a:rPr>
              <a:t>Продолжительность уроков - 40 мин; в 1 классе - ступенчатый режим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7030A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7030A0"/>
                </a:solidFill>
              </a:rPr>
              <a:t>Сокращение физических контактов обучающихся, педагогов и других работников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7030A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7030A0"/>
                </a:solidFill>
              </a:rPr>
              <a:t>Проведение уроков физической культуры на свежем воздухе, на спортивных площадках школы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7030A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7030A0"/>
                </a:solidFill>
              </a:rPr>
              <a:t>Организация перемен между уроками в разное время для разных классов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7030A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7030A0"/>
                </a:solidFill>
              </a:rPr>
              <a:t>Расстановка учебных столов на расстоянии 1 метра; за обучающимся закреплена индивидуальная парта и стул, обучающийся пользуются индивидуальными учебными материалами (учебники, тетради, канцелярские принадлежности и </a:t>
            </a:r>
            <a:r>
              <a:rPr lang="ru-RU" dirty="0" err="1">
                <a:solidFill>
                  <a:srgbClr val="7030A0"/>
                </a:solidFill>
              </a:rPr>
              <a:t>т.д</a:t>
            </a:r>
            <a:r>
              <a:rPr lang="ru-RU" dirty="0">
                <a:solidFill>
                  <a:srgbClr val="7030A0"/>
                </a:solidFill>
              </a:rPr>
              <a:t>)</a:t>
            </a:r>
          </a:p>
          <a:p>
            <a:pPr lvl="0" indent="-285750">
              <a:buFont typeface="Wingdings" panose="05000000000000000000" pitchFamily="2" charset="2"/>
              <a:buChar char="Ø"/>
            </a:pPr>
            <a:endParaRPr lang="kk-KZ" sz="1400" b="1" dirty="0">
              <a:solidFill>
                <a:srgbClr val="7030A0"/>
              </a:solidFill>
              <a:latin typeface="Oswald" pitchFamily="2" charset="-5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34B00B-D66D-42A7-B00C-C977514FF065}"/>
              </a:ext>
            </a:extLst>
          </p:cNvPr>
          <p:cNvSpPr txBox="1"/>
          <p:nvPr/>
        </p:nvSpPr>
        <p:spPr>
          <a:xfrm>
            <a:off x="0" y="392816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Oswald"/>
                <a:cs typeface="Arial" panose="020B0604020202020204" pitchFamily="34" charset="0"/>
              </a:rPr>
              <a:t>Рекомендации к функционированию «дежурных классов»</a:t>
            </a:r>
          </a:p>
        </p:txBody>
      </p:sp>
    </p:spTree>
    <p:extLst>
      <p:ext uri="{BB962C8B-B14F-4D97-AF65-F5344CB8AC3E}">
        <p14:creationId xmlns:p14="http://schemas.microsoft.com/office/powerpoint/2010/main" val="3092355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8000" y="956957"/>
            <a:ext cx="11170123" cy="5332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7030A0"/>
              </a:solidFill>
              <a:latin typeface="Oswald" pitchFamily="2" charset="-52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030A0"/>
                </a:solidFill>
                <a:latin typeface="Oswald"/>
              </a:rPr>
              <a:t>Увеличение смен и подсмен для социального дистанцирования, максимальное использование площадей школы для обеспечения социальной дистанции</a:t>
            </a:r>
          </a:p>
          <a:p>
            <a:pPr lvl="0" algn="just"/>
            <a:endParaRPr lang="ru-RU" sz="1050" dirty="0">
              <a:solidFill>
                <a:srgbClr val="7030A0"/>
              </a:solidFill>
              <a:latin typeface="Oswald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030A0"/>
                </a:solidFill>
                <a:latin typeface="Oswald"/>
              </a:rPr>
              <a:t>Сокращение физических контактов, обучающихся и педагогов, других работников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sz="900" dirty="0">
              <a:solidFill>
                <a:srgbClr val="7030A0"/>
              </a:solidFill>
              <a:latin typeface="Oswald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sz="1050" dirty="0">
              <a:solidFill>
                <a:srgbClr val="7030A0"/>
              </a:solidFill>
              <a:latin typeface="Oswald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030A0"/>
                </a:solidFill>
                <a:latin typeface="Oswald"/>
              </a:rPr>
              <a:t>Ежедневный замер температуры обучающихся и педагогов, функционирование медицинских кабинетов и изоляторов </a:t>
            </a:r>
          </a:p>
          <a:p>
            <a:pPr lvl="0" algn="just"/>
            <a:r>
              <a:rPr lang="ru-RU" i="1" dirty="0">
                <a:solidFill>
                  <a:schemeClr val="accent2">
                    <a:lumMod val="75000"/>
                  </a:schemeClr>
                </a:solidFill>
                <a:latin typeface="Oswald"/>
              </a:rPr>
              <a:t>Дети с температурой будут возвращаться домой. В случае если в классе заболеет ребенок, весь класс будет переведен на дистанционное обучение, школа продолжит обучение в штатном режиме.</a:t>
            </a:r>
          </a:p>
          <a:p>
            <a:pPr lvl="0" algn="just"/>
            <a:endParaRPr lang="ru-RU" sz="1050" i="1" dirty="0">
              <a:solidFill>
                <a:srgbClr val="7030A0"/>
              </a:solidFill>
              <a:latin typeface="Oswald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sz="900" dirty="0">
              <a:solidFill>
                <a:srgbClr val="7030A0"/>
              </a:solidFill>
              <a:latin typeface="Oswald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030A0"/>
                </a:solidFill>
                <a:latin typeface="Oswald"/>
              </a:rPr>
              <a:t>Проведение влажной уборки после каждого второго урока, влажная уборка после каждой перемены, между сменами, подсменами в коридорах, рекреациях, холлах и других помещениях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sz="1050" dirty="0">
              <a:solidFill>
                <a:srgbClr val="7030A0"/>
              </a:solidFill>
              <a:latin typeface="Oswald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030A0"/>
                </a:solidFill>
                <a:latin typeface="Oswald"/>
              </a:rPr>
              <a:t>Приостановление деятельности школьной столовой и буфета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sz="1050" dirty="0">
              <a:solidFill>
                <a:srgbClr val="7030A0"/>
              </a:solidFill>
              <a:latin typeface="Oswald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030A0"/>
                </a:solidFill>
                <a:latin typeface="Oswald"/>
              </a:rPr>
              <a:t>Обеспечение достаточным количеством дезинфицирующих средств для обработки, ковриками для обуви, </a:t>
            </a:r>
            <a:r>
              <a:rPr lang="ru-RU" sz="2000" dirty="0" err="1">
                <a:solidFill>
                  <a:srgbClr val="7030A0"/>
                </a:solidFill>
                <a:latin typeface="Oswald"/>
              </a:rPr>
              <a:t>санитайзерами</a:t>
            </a:r>
            <a:r>
              <a:rPr lang="ru-RU" sz="2000" dirty="0">
                <a:solidFill>
                  <a:srgbClr val="7030A0"/>
                </a:solidFill>
                <a:latin typeface="Oswald"/>
              </a:rPr>
              <a:t>, дезинфекция выключателей, дверных ручек, поручней, перил, лестничных маршей, подоконников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34B00B-D66D-42A7-B00C-C977514FF065}"/>
              </a:ext>
            </a:extLst>
          </p:cNvPr>
          <p:cNvSpPr txBox="1"/>
          <p:nvPr/>
        </p:nvSpPr>
        <p:spPr>
          <a:xfrm>
            <a:off x="0" y="392816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Oswald"/>
                <a:cs typeface="Arial" panose="020B0604020202020204" pitchFamily="34" charset="0"/>
              </a:rPr>
              <a:t>Организация обучения в «дежурных классах» </a:t>
            </a:r>
            <a:r>
              <a:rPr lang="ru-RU" sz="2000" dirty="0">
                <a:solidFill>
                  <a:srgbClr val="FF0000"/>
                </a:solidFill>
                <a:latin typeface="Oswald"/>
                <a:cs typeface="Arial" panose="020B0604020202020204" pitchFamily="34" charset="0"/>
              </a:rPr>
              <a:t>(1-4 класс)</a:t>
            </a:r>
          </a:p>
        </p:txBody>
      </p:sp>
    </p:spTree>
    <p:extLst>
      <p:ext uri="{BB962C8B-B14F-4D97-AF65-F5344CB8AC3E}">
        <p14:creationId xmlns:p14="http://schemas.microsoft.com/office/powerpoint/2010/main" val="659275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8000" y="956957"/>
            <a:ext cx="1117012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Oswald"/>
              </a:rPr>
              <a:t>Внимание! </a:t>
            </a:r>
            <a:r>
              <a:rPr lang="ru-RU" sz="2400" dirty="0">
                <a:solidFill>
                  <a:srgbClr val="7030A0"/>
                </a:solidFill>
                <a:latin typeface="Oswald"/>
              </a:rPr>
              <a:t>При подготовке классному часу каждый класс размещает свое расписание уроков по образцу</a:t>
            </a:r>
          </a:p>
          <a:p>
            <a:pPr lvl="0" algn="r"/>
            <a:r>
              <a:rPr lang="ru-RU" sz="2000" dirty="0">
                <a:solidFill>
                  <a:srgbClr val="7030A0"/>
                </a:solidFill>
                <a:latin typeface="Oswald"/>
              </a:rPr>
              <a:t>Образец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34B00B-D66D-42A7-B00C-C977514FF065}"/>
              </a:ext>
            </a:extLst>
          </p:cNvPr>
          <p:cNvSpPr txBox="1"/>
          <p:nvPr/>
        </p:nvSpPr>
        <p:spPr>
          <a:xfrm>
            <a:off x="0" y="392816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Oswald"/>
                <a:cs typeface="Arial" panose="020B0604020202020204" pitchFamily="34" charset="0"/>
              </a:rPr>
              <a:t>Примерное расписание уроков в 1-2 классах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8B81438-72D5-4B79-9397-50C92996B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248" y="2095730"/>
            <a:ext cx="10705504" cy="454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163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8000" y="956957"/>
            <a:ext cx="111701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Oswald"/>
              </a:rPr>
              <a:t>Внимание! </a:t>
            </a:r>
            <a:r>
              <a:rPr lang="ru-RU" sz="2400" dirty="0">
                <a:solidFill>
                  <a:srgbClr val="7030A0"/>
                </a:solidFill>
                <a:latin typeface="Oswald"/>
              </a:rPr>
              <a:t>При подготовке к классному часу каждый класс размещает свою недельную нагрузку по образцу</a:t>
            </a:r>
          </a:p>
          <a:p>
            <a:pPr lvl="0" algn="r"/>
            <a:r>
              <a:rPr lang="ru-RU" sz="2400" b="1" dirty="0">
                <a:solidFill>
                  <a:srgbClr val="7030A0"/>
                </a:solidFill>
                <a:latin typeface="Oswald"/>
              </a:rPr>
              <a:t>Образец</a:t>
            </a:r>
            <a:endParaRPr lang="ru-RU" sz="2000" dirty="0">
              <a:solidFill>
                <a:srgbClr val="7030A0"/>
              </a:solidFill>
              <a:latin typeface="Oswald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34B00B-D66D-42A7-B00C-C977514FF065}"/>
              </a:ext>
            </a:extLst>
          </p:cNvPr>
          <p:cNvSpPr txBox="1"/>
          <p:nvPr/>
        </p:nvSpPr>
        <p:spPr>
          <a:xfrm>
            <a:off x="0" y="392816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Oswald"/>
                <a:cs typeface="Arial" panose="020B0604020202020204" pitchFamily="34" charset="0"/>
              </a:rPr>
              <a:t>Недельная нагрузка в 1-4 классах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052C60E-19B6-4881-B66F-8D900E6D7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000" y="2282966"/>
            <a:ext cx="11363929" cy="418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9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3904</TotalTime>
  <Words>5731</Words>
  <Application>Microsoft Office PowerPoint</Application>
  <PresentationFormat>Широкоэкранный</PresentationFormat>
  <Paragraphs>803</Paragraphs>
  <Slides>34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1" baseType="lpstr">
      <vt:lpstr>Arial</vt:lpstr>
      <vt:lpstr>Calibri</vt:lpstr>
      <vt:lpstr>Oswald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работы в Интернете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об образовании</dc:title>
  <dc:creator>www</dc:creator>
  <cp:lastModifiedBy>Каринова Шолпан Танатовна</cp:lastModifiedBy>
  <cp:revision>463</cp:revision>
  <cp:lastPrinted>2020-08-20T15:50:53Z</cp:lastPrinted>
  <dcterms:created xsi:type="dcterms:W3CDTF">2019-07-29T16:01:14Z</dcterms:created>
  <dcterms:modified xsi:type="dcterms:W3CDTF">2020-08-20T16:52:28Z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