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42"/>
  </p:notesMasterIdLst>
  <p:sldIdLst>
    <p:sldId id="256" r:id="rId4"/>
    <p:sldId id="284" r:id="rId5"/>
    <p:sldId id="272" r:id="rId6"/>
    <p:sldId id="298" r:id="rId7"/>
    <p:sldId id="322" r:id="rId8"/>
    <p:sldId id="324" r:id="rId9"/>
    <p:sldId id="323" r:id="rId10"/>
    <p:sldId id="340" r:id="rId11"/>
    <p:sldId id="326" r:id="rId12"/>
    <p:sldId id="347" r:id="rId13"/>
    <p:sldId id="344" r:id="rId14"/>
    <p:sldId id="301" r:id="rId15"/>
    <p:sldId id="321" r:id="rId16"/>
    <p:sldId id="329" r:id="rId17"/>
    <p:sldId id="299" r:id="rId18"/>
    <p:sldId id="304" r:id="rId19"/>
    <p:sldId id="308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20" r:id="rId29"/>
    <p:sldId id="345" r:id="rId30"/>
    <p:sldId id="287" r:id="rId31"/>
    <p:sldId id="289" r:id="rId32"/>
    <p:sldId id="288" r:id="rId33"/>
    <p:sldId id="273" r:id="rId34"/>
    <p:sldId id="275" r:id="rId35"/>
    <p:sldId id="276" r:id="rId36"/>
    <p:sldId id="277" r:id="rId37"/>
    <p:sldId id="280" r:id="rId38"/>
    <p:sldId id="281" r:id="rId39"/>
    <p:sldId id="282" r:id="rId40"/>
    <p:sldId id="265" r:id="rId41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18" autoAdjust="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472" cy="499210"/>
          </a:xfrm>
          <a:prstGeom prst="rect">
            <a:avLst/>
          </a:prstGeom>
        </p:spPr>
        <p:txBody>
          <a:bodyPr vert="horz" lIns="84190" tIns="42095" rIns="84190" bIns="42095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088" y="0"/>
            <a:ext cx="2972472" cy="499210"/>
          </a:xfrm>
          <a:prstGeom prst="rect">
            <a:avLst/>
          </a:prstGeom>
        </p:spPr>
        <p:txBody>
          <a:bodyPr vert="horz" lIns="84190" tIns="42095" rIns="84190" bIns="42095" rtlCol="0"/>
          <a:lstStyle>
            <a:lvl1pPr algn="r">
              <a:defRPr sz="1100"/>
            </a:lvl1pPr>
          </a:lstStyle>
          <a:p>
            <a:fld id="{9F34D9B9-BD57-472F-B5CF-93DC26889758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190" tIns="42095" rIns="84190" bIns="4209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512" y="4786804"/>
            <a:ext cx="5486976" cy="3916878"/>
          </a:xfrm>
          <a:prstGeom prst="rect">
            <a:avLst/>
          </a:prstGeom>
        </p:spPr>
        <p:txBody>
          <a:bodyPr vert="horz" lIns="84190" tIns="42095" rIns="84190" bIns="4209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066"/>
            <a:ext cx="2972472" cy="499210"/>
          </a:xfrm>
          <a:prstGeom prst="rect">
            <a:avLst/>
          </a:prstGeom>
        </p:spPr>
        <p:txBody>
          <a:bodyPr vert="horz" lIns="84190" tIns="42095" rIns="84190" bIns="42095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088" y="9448066"/>
            <a:ext cx="2972472" cy="499210"/>
          </a:xfrm>
          <a:prstGeom prst="rect">
            <a:avLst/>
          </a:prstGeom>
        </p:spPr>
        <p:txBody>
          <a:bodyPr vert="horz" lIns="84190" tIns="42095" rIns="84190" bIns="42095" rtlCol="0" anchor="b"/>
          <a:lstStyle>
            <a:lvl1pPr algn="r">
              <a:defRPr sz="1100"/>
            </a:lvl1pPr>
          </a:lstStyle>
          <a:p>
            <a:fld id="{FB3B2857-CDB9-480B-8930-0D3A1AAC5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80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2857-CDB9-480B-8930-0D3A1AAC556D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33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41956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23000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41956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23000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240"/>
            <a:ext cx="10972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241956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23000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241956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423000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0C6F-4F0C-44E8-A7AE-8F3C097800F3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2822-AEB9-4DE0-812F-842B5BB9B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577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09480" y="273240"/>
            <a:ext cx="10972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241956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230000" y="160452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241956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4230000" y="3682080"/>
            <a:ext cx="1723680" cy="189684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240"/>
            <a:ext cx="10972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353040" y="368208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52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2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/>
          <p:nvPr/>
        </p:nvSpPr>
        <p:spPr>
          <a:xfrm>
            <a:off x="1" y="411061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CustomShape 1"/>
          <p:cNvSpPr/>
          <p:nvPr/>
        </p:nvSpPr>
        <p:spPr>
          <a:xfrm>
            <a:off x="748146" y="1728039"/>
            <a:ext cx="10890312" cy="43719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85000" lnSpcReduction="20000"/>
          </a:bodyPr>
          <a:lstStyle/>
          <a:p>
            <a:pPr algn="ctr">
              <a:lnSpc>
                <a:spcPct val="100000"/>
              </a:lnSpc>
            </a:pPr>
            <a:endParaRPr lang="en-US" sz="3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en-US" sz="3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4700" b="1" dirty="0">
                <a:solidFill>
                  <a:schemeClr val="accent2"/>
                </a:solidFill>
              </a:rPr>
              <a:t>Об обучении детей в новом учебном году</a:t>
            </a:r>
          </a:p>
          <a:p>
            <a:pPr algn="ctr">
              <a:lnSpc>
                <a:spcPct val="100000"/>
              </a:lnSpc>
            </a:pPr>
            <a:endParaRPr lang="ru-RU" sz="4300" b="1" dirty="0">
              <a:solidFill>
                <a:schemeClr val="accent2"/>
              </a:solidFill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9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900" b="1" spc="-1" dirty="0" smtClean="0">
                <a:solidFill>
                  <a:srgbClr val="0070C0"/>
                </a:solidFill>
                <a:latin typeface="Times New Roman"/>
                <a:ea typeface="Arial"/>
              </a:rPr>
              <a:t>2020 -2021 учебный год</a:t>
            </a:r>
            <a:endParaRPr lang="ru-RU" sz="1900" b="1" strike="noStrike" spc="-1" dirty="0">
              <a:solidFill>
                <a:srgbClr val="0070C0"/>
              </a:solidFill>
              <a:latin typeface="Arial"/>
              <a:ea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35A5CA6-7D50-47F4-999F-B0998791F842}"/>
              </a:ext>
            </a:extLst>
          </p:cNvPr>
          <p:cNvSpPr txBox="1"/>
          <p:nvPr/>
        </p:nvSpPr>
        <p:spPr>
          <a:xfrm>
            <a:off x="1662655" y="446809"/>
            <a:ext cx="1019490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ОБЩЕРЕСПУБЛИКАНСКОЕ РОДИТЕЛЬСКОЕ СОБРАНИЕ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Министерство образования и науки Республики Казахстан">
            <a:extLst>
              <a:ext uri="{FF2B5EF4-FFF2-40B4-BE49-F238E27FC236}">
                <a16:creationId xmlns:a16="http://schemas.microsoft.com/office/drawing/2014/main" xmlns="" id="{AAC2FEA5-0D80-478A-97B0-6DDC46FEC9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0" t="13961" r="13080" b="13961"/>
          <a:stretch/>
        </p:blipFill>
        <p:spPr bwMode="auto">
          <a:xfrm>
            <a:off x="0" y="0"/>
            <a:ext cx="1496292" cy="138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F021916-0B1D-4295-B940-72A38E779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00" y="3914014"/>
            <a:ext cx="2144932" cy="16483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A5F96A1-00BD-401F-A560-4E3057AD0848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A82A81-1451-435B-B372-248429FBDEC1}"/>
              </a:ext>
            </a:extLst>
          </p:cNvPr>
          <p:cNvSpPr txBox="1"/>
          <p:nvPr/>
        </p:nvSpPr>
        <p:spPr>
          <a:xfrm>
            <a:off x="2658406" y="382550"/>
            <a:ext cx="6875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Дистанционное  обучение</a:t>
            </a:r>
          </a:p>
        </p:txBody>
      </p:sp>
      <p:sp>
        <p:nvSpPr>
          <p:cNvPr id="6" name="Скругленный прямоугольник 7">
            <a:extLst>
              <a:ext uri="{FF2B5EF4-FFF2-40B4-BE49-F238E27FC236}">
                <a16:creationId xmlns:a16="http://schemas.microsoft.com/office/drawing/2014/main" xmlns="" id="{EA5E086C-E238-40A0-9847-DC992C625567}"/>
              </a:ext>
            </a:extLst>
          </p:cNvPr>
          <p:cNvSpPr/>
          <p:nvPr/>
        </p:nvSpPr>
        <p:spPr>
          <a:xfrm>
            <a:off x="853469" y="1230963"/>
            <a:ext cx="4438669" cy="1504938"/>
          </a:xfrm>
          <a:prstGeom prst="roundRect">
            <a:avLst/>
          </a:prstGeom>
          <a:noFill/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7">
            <a:extLst>
              <a:ext uri="{FF2B5EF4-FFF2-40B4-BE49-F238E27FC236}">
                <a16:creationId xmlns:a16="http://schemas.microsoft.com/office/drawing/2014/main" xmlns="" id="{1E0B1B0D-068B-4D18-B2A2-AAA0F33AD1CF}"/>
              </a:ext>
            </a:extLst>
          </p:cNvPr>
          <p:cNvSpPr/>
          <p:nvPr/>
        </p:nvSpPr>
        <p:spPr>
          <a:xfrm>
            <a:off x="6337616" y="1180994"/>
            <a:ext cx="5574298" cy="1453421"/>
          </a:xfrm>
          <a:prstGeom prst="roundRect">
            <a:avLst/>
          </a:prstGeom>
          <a:noFill/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70C0"/>
                </a:solidFill>
              </a:rPr>
              <a:t>Взаимодействие учителя с обучающимися посредством возможностей </a:t>
            </a:r>
            <a:r>
              <a:rPr lang="ru-RU" sz="1400" dirty="0" smtClean="0">
                <a:solidFill>
                  <a:srgbClr val="0070C0"/>
                </a:solidFill>
              </a:rPr>
              <a:t>Интернет- платформ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в удаленном режиме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92CE6A6-F7B6-4FB1-896F-0F902CA69B3C}"/>
              </a:ext>
            </a:extLst>
          </p:cNvPr>
          <p:cNvSpPr txBox="1"/>
          <p:nvPr/>
        </p:nvSpPr>
        <p:spPr>
          <a:xfrm>
            <a:off x="888079" y="1437009"/>
            <a:ext cx="44040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0070C0"/>
                </a:solidFill>
              </a:rPr>
              <a:t>Прямая связь (стриминг) учителя с обучающимися в режиме реального </a:t>
            </a:r>
            <a:r>
              <a:rPr lang="ru-RU" sz="1400" dirty="0" smtClean="0">
                <a:solidFill>
                  <a:srgbClr val="0070C0"/>
                </a:solidFill>
              </a:rPr>
              <a:t>времени </a:t>
            </a:r>
            <a:r>
              <a:rPr lang="ru-RU" sz="1400" dirty="0">
                <a:solidFill>
                  <a:srgbClr val="0070C0"/>
                </a:solidFill>
              </a:rPr>
              <a:t>с использованием возможностей Интернет-платформ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7">
            <a:extLst>
              <a:ext uri="{FF2B5EF4-FFF2-40B4-BE49-F238E27FC236}">
                <a16:creationId xmlns:a16="http://schemas.microsoft.com/office/drawing/2014/main" xmlns="" id="{2AC12326-8934-4302-BC5F-C4725F2832FC}"/>
              </a:ext>
            </a:extLst>
          </p:cNvPr>
          <p:cNvSpPr/>
          <p:nvPr/>
        </p:nvSpPr>
        <p:spPr>
          <a:xfrm>
            <a:off x="1003301" y="2976962"/>
            <a:ext cx="4288838" cy="36462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урок реализуется на Интернет-платформе;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для прямой трансляции учитель может выделить от 10 до 30 минут урока в соответствии с СанПиН;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70C0"/>
                </a:solidFill>
              </a:rPr>
              <a:t>обучающийся </a:t>
            </a:r>
            <a:r>
              <a:rPr lang="ru-RU" sz="1200" dirty="0">
                <a:solidFill>
                  <a:srgbClr val="0070C0"/>
                </a:solidFill>
              </a:rPr>
              <a:t>заранее готовится к уроку в режиме </a:t>
            </a:r>
            <a:r>
              <a:rPr lang="ru-RU" sz="1200" dirty="0" err="1">
                <a:solidFill>
                  <a:srgbClr val="0070C0"/>
                </a:solidFill>
              </a:rPr>
              <a:t>стриминга</a:t>
            </a:r>
            <a:r>
              <a:rPr lang="ru-RU" sz="1200" dirty="0">
                <a:solidFill>
                  <a:srgbClr val="0070C0"/>
                </a:solidFill>
              </a:rPr>
              <a:t> на основании алгоритма действий;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в случаях возникновения технических проблем и невозможности прямой трансляции педагог переводит урок на асинхронный </a:t>
            </a:r>
            <a:r>
              <a:rPr lang="ru-RU" sz="1200" dirty="0" smtClean="0">
                <a:solidFill>
                  <a:srgbClr val="0070C0"/>
                </a:solidFill>
              </a:rPr>
              <a:t>формат, обучающийся также переходит;</a:t>
            </a:r>
            <a:endParaRPr lang="ru-RU" sz="1200" dirty="0">
              <a:solidFill>
                <a:srgbClr val="0070C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обратную связь учитель предоставляет посредством возможностей электронных журналов, в случаях отсутствия электронных журналов – через доступные виды связи;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 запись урока </a:t>
            </a:r>
            <a:r>
              <a:rPr lang="ru-RU" sz="1200" dirty="0" smtClean="0">
                <a:solidFill>
                  <a:srgbClr val="0070C0"/>
                </a:solidFill>
              </a:rPr>
              <a:t>сохраняется </a:t>
            </a:r>
            <a:r>
              <a:rPr lang="ru-RU" sz="1200" dirty="0">
                <a:solidFill>
                  <a:srgbClr val="0070C0"/>
                </a:solidFill>
              </a:rPr>
              <a:t>и </a:t>
            </a:r>
            <a:r>
              <a:rPr lang="ru-RU" sz="1200" dirty="0" smtClean="0">
                <a:solidFill>
                  <a:srgbClr val="0070C0"/>
                </a:solidFill>
              </a:rPr>
              <a:t>предоставляется </a:t>
            </a:r>
            <a:r>
              <a:rPr lang="ru-RU" sz="1200" dirty="0">
                <a:solidFill>
                  <a:srgbClr val="0070C0"/>
                </a:solidFill>
              </a:rPr>
              <a:t>обучающимся доступ к материалам в любое время.</a:t>
            </a:r>
          </a:p>
        </p:txBody>
      </p:sp>
      <p:sp>
        <p:nvSpPr>
          <p:cNvPr id="20" name="Скругленный прямоугольник 7">
            <a:extLst>
              <a:ext uri="{FF2B5EF4-FFF2-40B4-BE49-F238E27FC236}">
                <a16:creationId xmlns:a16="http://schemas.microsoft.com/office/drawing/2014/main" xmlns="" id="{DA5EB7A2-F754-4426-81A0-1F17C9F64292}"/>
              </a:ext>
            </a:extLst>
          </p:cNvPr>
          <p:cNvSpPr/>
          <p:nvPr/>
        </p:nvSpPr>
        <p:spPr>
          <a:xfrm>
            <a:off x="6427146" y="2976962"/>
            <a:ext cx="5558907" cy="36462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379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урок реализуется при взаимодействии учителя с обучающимися удаленно на Интернет-платформе; </a:t>
            </a:r>
          </a:p>
          <a:p>
            <a:pPr algn="ctr"/>
            <a:r>
              <a:rPr lang="ru-RU" sz="1200" dirty="0">
                <a:solidFill>
                  <a:srgbClr val="0070C0"/>
                </a:solidFill>
              </a:rPr>
              <a:t>при подготовке урока педагог рекомендует 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обучающимся учебный материал для самостоятельного изучения;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доступные цифровые образовательные ресурсы, размещенные на интернет-платформе;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предоставляет возможность обучающимся в любое время просмотреть телеурок или </a:t>
            </a:r>
            <a:r>
              <a:rPr lang="ru-RU" sz="1200" dirty="0" err="1">
                <a:solidFill>
                  <a:srgbClr val="0070C0"/>
                </a:solidFill>
              </a:rPr>
              <a:t>видеоурок</a:t>
            </a:r>
            <a:r>
              <a:rPr lang="ru-RU" sz="1200" dirty="0">
                <a:solidFill>
                  <a:srgbClr val="0070C0"/>
                </a:solidFill>
              </a:rPr>
              <a:t>, размещенный на Интернет-платформе или записанный учителем самостоятельно;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разрабатывает учебные задания с указанием порядка выполнения </a:t>
            </a:r>
            <a:r>
              <a:rPr lang="ru-RU" sz="1200" dirty="0" smtClean="0">
                <a:solidFill>
                  <a:srgbClr val="0070C0"/>
                </a:solidFill>
              </a:rPr>
              <a:t>с учетом временных затрат; </a:t>
            </a:r>
            <a:endParaRPr lang="ru-RU" sz="1200" dirty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отправляет учебное задание обучающимся;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принимает выполненные работы, анализирует и предоставляет обратную связь обучающимся (комментарии, рекомендации) в установленном порядке посредством возможностей электронных журналов, в случаях отсутствия электронных журналов – через доступные виды связи;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70C0"/>
                </a:solidFill>
              </a:rPr>
              <a:t>проводит индивидуальные консультации для обучающихся.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2832100" y="989901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8880422" y="923133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2845022" y="2724862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895882" y="2691697"/>
            <a:ext cx="45719" cy="191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51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9BF60BA-76C3-4B12-9276-A77490DB1ADD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877327" y="385894"/>
            <a:ext cx="1055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Дистанционное обучение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1270" y="1169094"/>
            <a:ext cx="116635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>
              <a:solidFill>
                <a:srgbClr val="0070C0"/>
              </a:solidFill>
            </a:endParaRPr>
          </a:p>
          <a:p>
            <a:r>
              <a:rPr lang="ru-RU" sz="2000" dirty="0">
                <a:solidFill>
                  <a:srgbClr val="0070C0"/>
                </a:solidFill>
              </a:rPr>
              <a:t>Для организации учебного процесса в дистанционном формате школа должна быть подключена к Интернет- платформе. </a:t>
            </a:r>
          </a:p>
          <a:p>
            <a:endParaRPr lang="ru-RU" sz="2000" dirty="0">
              <a:solidFill>
                <a:srgbClr val="0070C0"/>
              </a:solidFill>
            </a:endParaRPr>
          </a:p>
          <a:p>
            <a:r>
              <a:rPr lang="ru-RU" sz="2000" dirty="0">
                <a:solidFill>
                  <a:srgbClr val="0070C0"/>
                </a:solidFill>
              </a:rPr>
              <a:t>Для организации дистанционного обучения наша школа выбрала ______________ интернет-платформу</a:t>
            </a:r>
          </a:p>
          <a:p>
            <a:pPr lvl="0"/>
            <a:endParaRPr lang="ru-RU" sz="2000" dirty="0">
              <a:solidFill>
                <a:srgbClr val="0070C0"/>
              </a:solidFill>
            </a:endParaRP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Для выхода на платформу необходимо пройти по ссылке_________</a:t>
            </a:r>
          </a:p>
          <a:p>
            <a:pPr lvl="0"/>
            <a:endParaRPr lang="ru-RU" sz="2000" dirty="0">
              <a:solidFill>
                <a:srgbClr val="0070C0"/>
              </a:solidFill>
            </a:endParaRP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Пройти </a:t>
            </a:r>
            <a:r>
              <a:rPr lang="ru-RU" sz="2000" dirty="0" err="1">
                <a:solidFill>
                  <a:srgbClr val="0070C0"/>
                </a:solidFill>
              </a:rPr>
              <a:t>регистраци</a:t>
            </a:r>
            <a:r>
              <a:rPr lang="kk-KZ" sz="2000" dirty="0">
                <a:solidFill>
                  <a:srgbClr val="0070C0"/>
                </a:solidFill>
              </a:rPr>
              <a:t>ю</a:t>
            </a:r>
            <a:endParaRPr lang="ru-RU" sz="2000" dirty="0">
              <a:solidFill>
                <a:srgbClr val="0070C0"/>
              </a:solidFill>
            </a:endParaRPr>
          </a:p>
          <a:p>
            <a:pPr lvl="0"/>
            <a:endParaRPr lang="kk-KZ" sz="2000" dirty="0">
              <a:solidFill>
                <a:srgbClr val="0070C0"/>
              </a:solidFill>
            </a:endParaRPr>
          </a:p>
          <a:p>
            <a:pPr lvl="0"/>
            <a:r>
              <a:rPr lang="kk-KZ" sz="2000" dirty="0">
                <a:solidFill>
                  <a:srgbClr val="0070C0"/>
                </a:solidFill>
              </a:rPr>
              <a:t>Обновить информацию о себе</a:t>
            </a:r>
          </a:p>
          <a:p>
            <a:pPr lvl="0"/>
            <a:endParaRPr lang="kk-KZ" sz="2000" dirty="0">
              <a:solidFill>
                <a:srgbClr val="0070C0"/>
              </a:solidFill>
            </a:endParaRPr>
          </a:p>
          <a:p>
            <a:pPr lvl="0" algn="just"/>
            <a:r>
              <a:rPr lang="kk-KZ" sz="2000" b="1" dirty="0">
                <a:solidFill>
                  <a:schemeClr val="accent2"/>
                </a:solidFill>
              </a:rPr>
              <a:t>Внимание!</a:t>
            </a:r>
            <a:r>
              <a:rPr lang="kk-KZ" b="1" dirty="0">
                <a:solidFill>
                  <a:schemeClr val="accent2"/>
                </a:solidFill>
              </a:rPr>
              <a:t> </a:t>
            </a:r>
            <a:r>
              <a:rPr lang="kk-KZ" sz="2000" dirty="0">
                <a:solidFill>
                  <a:srgbClr val="0070C0"/>
                </a:solidFill>
              </a:rPr>
              <a:t>Классный руководитель объясняет функциональные особенности выбранной школой платформы</a:t>
            </a:r>
          </a:p>
          <a:p>
            <a:pPr lvl="0" algn="just"/>
            <a:r>
              <a:rPr lang="kk-KZ" i="1" dirty="0">
                <a:solidFill>
                  <a:srgbClr val="0070C0"/>
                </a:solidFill>
              </a:rPr>
              <a:t>(как получать учебные задания, как выполнять СОР и </a:t>
            </a:r>
            <a:r>
              <a:rPr lang="kk-KZ" i="1" dirty="0" smtClean="0">
                <a:solidFill>
                  <a:srgbClr val="0070C0"/>
                </a:solidFill>
              </a:rPr>
              <a:t>СОЧ с </a:t>
            </a:r>
            <a:r>
              <a:rPr lang="kk-KZ" i="1" dirty="0">
                <a:solidFill>
                  <a:srgbClr val="0070C0"/>
                </a:solidFill>
              </a:rPr>
              <a:t>использованием возможностей интернет-платформы, функционал для родителей, функционал для учащихся и т.д.)</a:t>
            </a:r>
          </a:p>
          <a:p>
            <a:pPr lvl="0"/>
            <a:endParaRPr lang="kk-KZ" i="1" dirty="0">
              <a:solidFill>
                <a:schemeClr val="accent2"/>
              </a:solidFill>
            </a:endParaRPr>
          </a:p>
          <a:p>
            <a:pPr lvl="0"/>
            <a:endParaRPr lang="ru-RU" sz="2000" dirty="0">
              <a:solidFill>
                <a:srgbClr val="0070C0"/>
              </a:solidFill>
            </a:endParaRPr>
          </a:p>
          <a:p>
            <a:pPr lvl="0"/>
            <a:endParaRPr lang="kk-KZ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591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8B53A39-C277-4A6E-8004-7D6B6415CB27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0" y="410098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по организации учебного дня обучающегося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1064" y="4032807"/>
            <a:ext cx="11244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Находиться на связи с классным руководителем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8984" y="1369149"/>
            <a:ext cx="114658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70C0"/>
                </a:solidFill>
              </a:rPr>
              <a:t>Соблюдать расписание занятий с учетом уроков в синхронном и асинхронном </a:t>
            </a:r>
            <a:r>
              <a:rPr lang="ru-RU" sz="2000" dirty="0" smtClean="0">
                <a:solidFill>
                  <a:srgbClr val="0070C0"/>
                </a:solidFill>
              </a:rPr>
              <a:t>форматах </a:t>
            </a:r>
            <a:r>
              <a:rPr lang="ru-RU" sz="2000" dirty="0">
                <a:solidFill>
                  <a:srgbClr val="0070C0"/>
                </a:solidFill>
              </a:rPr>
              <a:t>и планировать учебный день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8984" y="1978181"/>
            <a:ext cx="114658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lvl="0" algn="just"/>
            <a:r>
              <a:rPr lang="ru-RU" sz="2000" dirty="0">
                <a:solidFill>
                  <a:srgbClr val="0070C0"/>
                </a:solidFill>
              </a:rPr>
              <a:t>Изучать материалы и выполнять учебные задания по предметам в соответствии с установленным расписанием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3102" y="2924811"/>
            <a:ext cx="113805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70C0"/>
                </a:solidFill>
              </a:rPr>
              <a:t>Прикреплять ответы посредством возможностей Интернет - платформ, электронных журналов или отправлять через электронную почту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3102" y="3632697"/>
            <a:ext cx="113805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srgbClr val="0070C0"/>
                </a:solidFill>
              </a:rPr>
              <a:t>Изучать комментарии учителя по заданиям и выполнять его рекомендации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1064" y="4662806"/>
            <a:ext cx="11244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70C0"/>
                </a:solidFill>
              </a:rPr>
              <a:t>Работать с учителями в любом доступном режиме, при необходимости направлять учителю возникшие вопросы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1064" y="5477471"/>
            <a:ext cx="112446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srgbClr val="0070C0"/>
                </a:solidFill>
              </a:rPr>
              <a:t>Соблюдать санитарные нормы относительно длительности непрерывной работы за компьютерным оборудованием</a:t>
            </a:r>
          </a:p>
        </p:txBody>
      </p:sp>
    </p:spTree>
    <p:extLst>
      <p:ext uri="{BB962C8B-B14F-4D97-AF65-F5344CB8AC3E}">
        <p14:creationId xmlns:p14="http://schemas.microsoft.com/office/powerpoint/2010/main" val="189153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5B88ED5-71C4-4432-95F6-D36083CEB873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1433385" y="410098"/>
            <a:ext cx="9712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Форматы обучения в 2020-2021 учебном году</a:t>
            </a: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4969" y="2175152"/>
            <a:ext cx="1152474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r>
              <a:rPr lang="ru-RU" sz="2000" b="1" dirty="0">
                <a:solidFill>
                  <a:schemeClr val="accent2"/>
                </a:solidFill>
              </a:rPr>
              <a:t>Обучение в очном формате </a:t>
            </a:r>
            <a:r>
              <a:rPr lang="ru-RU" sz="2000" b="1" dirty="0" err="1">
                <a:solidFill>
                  <a:schemeClr val="accent2"/>
                </a:solidFill>
              </a:rPr>
              <a:t>предшкольных</a:t>
            </a:r>
            <a:r>
              <a:rPr lang="ru-RU" sz="2000" b="1" dirty="0">
                <a:solidFill>
                  <a:schemeClr val="accent2"/>
                </a:solidFill>
              </a:rPr>
              <a:t>, 1-11 классов</a:t>
            </a:r>
          </a:p>
          <a:p>
            <a:pPr algn="ctr"/>
            <a:endParaRPr lang="kk-KZ" sz="800" dirty="0" smtClean="0"/>
          </a:p>
          <a:p>
            <a:pPr algn="ctr"/>
            <a:endParaRPr lang="kk-KZ" sz="800" dirty="0"/>
          </a:p>
          <a:p>
            <a:pPr algn="ctr"/>
            <a:endParaRPr lang="kk-KZ" sz="800" dirty="0" smtClean="0"/>
          </a:p>
          <a:p>
            <a:pPr algn="ctr"/>
            <a:endParaRPr lang="kk-KZ" sz="800" dirty="0"/>
          </a:p>
          <a:p>
            <a:pPr algn="ctr"/>
            <a:endParaRPr lang="ru-RU" sz="800" dirty="0"/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Деятельность в очном формате разрешается сельским школам с малым контингентом 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с численностью детей в классах до 15 человек с соблюдением строгих мер санитарной </a:t>
            </a:r>
            <a:r>
              <a:rPr lang="ru-RU" sz="2000" dirty="0" smtClean="0">
                <a:solidFill>
                  <a:srgbClr val="0070C0"/>
                </a:solidFill>
              </a:rPr>
              <a:t>безопасности</a:t>
            </a: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algn="just"/>
            <a:r>
              <a:rPr lang="kk-KZ" sz="2000" dirty="0" smtClean="0">
                <a:solidFill>
                  <a:srgbClr val="0070C0"/>
                </a:solidFill>
              </a:rPr>
              <a:t>Школы работают в штатном режиме на оснований решенийт местных исполнительных органов по согласованию с главными государственными санитарными врачами соответствующих территорий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71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A53D940-7999-43C1-9942-D50D3500A38E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A82A81-1451-435B-B372-248429FBDEC1}"/>
              </a:ext>
            </a:extLst>
          </p:cNvPr>
          <p:cNvSpPr txBox="1"/>
          <p:nvPr/>
        </p:nvSpPr>
        <p:spPr>
          <a:xfrm>
            <a:off x="3245635" y="385894"/>
            <a:ext cx="6875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в очном формате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BB23FA9-2F26-4D0F-9F0F-28114627970A}"/>
              </a:ext>
            </a:extLst>
          </p:cNvPr>
          <p:cNvSpPr txBox="1"/>
          <p:nvPr/>
        </p:nvSpPr>
        <p:spPr>
          <a:xfrm>
            <a:off x="280147" y="1040085"/>
            <a:ext cx="1169766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Соблюдение строгих мер санитарной безопасности во всех классах, в т.ч. </a:t>
            </a:r>
            <a:r>
              <a:rPr lang="ru-RU" dirty="0" err="1">
                <a:solidFill>
                  <a:srgbClr val="0070C0"/>
                </a:solidFill>
              </a:rPr>
              <a:t>предшкольных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Составление расписания уроков с указанием времени начала и завершения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Количество учащихся в классе до 15 человек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Увеличение смен и подсмен для социального </a:t>
            </a:r>
            <a:r>
              <a:rPr lang="ru-RU" dirty="0" err="1" smtClean="0">
                <a:solidFill>
                  <a:srgbClr val="0070C0"/>
                </a:solidFill>
              </a:rPr>
              <a:t>дистанцирования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Ежедневный замер температуры обучающихся и педагогов</a:t>
            </a:r>
          </a:p>
          <a:p>
            <a:pPr algn="just"/>
            <a:r>
              <a:rPr lang="ru-RU" sz="1600" i="1" dirty="0">
                <a:solidFill>
                  <a:srgbClr val="0070C0"/>
                </a:solidFill>
              </a:rPr>
              <a:t>Дети с </a:t>
            </a:r>
            <a:r>
              <a:rPr lang="ru-RU" sz="1600" i="1" dirty="0" smtClean="0">
                <a:solidFill>
                  <a:srgbClr val="0070C0"/>
                </a:solidFill>
              </a:rPr>
              <a:t>температурой выше нормы </a:t>
            </a:r>
            <a:r>
              <a:rPr lang="ru-RU" sz="1600" i="1" dirty="0">
                <a:solidFill>
                  <a:srgbClr val="0070C0"/>
                </a:solidFill>
              </a:rPr>
              <a:t>будут возвращаться домой. В случае если в классе заболеет ребенок, весь класс будет переведен на дистанционное обучение, школа продолжит обучение в штатном режиме.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Отмена кабинетной системы, расстановка учебных столов на расстоянии 1 метра</a:t>
            </a:r>
          </a:p>
          <a:p>
            <a:pPr algn="just"/>
            <a:r>
              <a:rPr lang="ru-RU" sz="1600" i="1" dirty="0">
                <a:solidFill>
                  <a:srgbClr val="0070C0"/>
                </a:solidFill>
              </a:rPr>
              <a:t>Каждый класс будет обучаться в определенном кабинете.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Организация перемен между уроками в разное время для разных классов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Обеспечение режима ношения масок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Проведение влажной уборки после каждого второго урока, между сменами, подсменами в коридорах, рекреациях, холлах и других помещениях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Организация уроков физической культуры на свежем воздухе или постоянное проветривание спортивных залов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Приостановление деятельности школьной столовой и буфета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Обеспечение качественным водоснабжением, достаточным количеством дезинфицирующих средств для обработки, ковриками для обуви, </a:t>
            </a:r>
            <a:r>
              <a:rPr lang="ru-RU" dirty="0" err="1" smtClean="0">
                <a:solidFill>
                  <a:srgbClr val="0070C0"/>
                </a:solidFill>
              </a:rPr>
              <a:t>санитайзерами</a:t>
            </a:r>
            <a:r>
              <a:rPr lang="ru-RU" dirty="0" smtClean="0">
                <a:solidFill>
                  <a:srgbClr val="0070C0"/>
                </a:solidFill>
              </a:rPr>
              <a:t> и др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Функционирование медицинских кабинетов и изоляторов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512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4AB67A1-F006-4A13-88B5-2709D0F0F143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1" y="410098"/>
            <a:ext cx="12191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Дополнительный ресурс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образовательный ресурс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ТВ-уроки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1270" y="1583013"/>
            <a:ext cx="116635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Независимо от формата обучения обучающимся с казахским языком на канале «</a:t>
            </a:r>
            <a:r>
              <a:rPr lang="ru-RU" sz="2000" dirty="0" err="1">
                <a:solidFill>
                  <a:srgbClr val="0070C0"/>
                </a:solidFill>
              </a:rPr>
              <a:t>Балапан</a:t>
            </a:r>
            <a:r>
              <a:rPr lang="ru-RU" sz="2000" dirty="0">
                <a:solidFill>
                  <a:srgbClr val="0070C0"/>
                </a:solidFill>
              </a:rPr>
              <a:t>» и русским языком обучения на канале «Ел-</a:t>
            </a:r>
            <a:r>
              <a:rPr lang="ru-RU" sz="2000" dirty="0" err="1">
                <a:solidFill>
                  <a:srgbClr val="0070C0"/>
                </a:solidFill>
              </a:rPr>
              <a:t>Арна</a:t>
            </a:r>
            <a:r>
              <a:rPr lang="ru-RU" sz="2000" dirty="0">
                <a:solidFill>
                  <a:srgbClr val="0070C0"/>
                </a:solidFill>
              </a:rPr>
              <a:t>» с </a:t>
            </a:r>
            <a:r>
              <a:rPr lang="ru-RU" sz="2000" dirty="0" smtClean="0">
                <a:solidFill>
                  <a:srgbClr val="0070C0"/>
                </a:solidFill>
              </a:rPr>
              <a:t>9.00ч. </a:t>
            </a:r>
            <a:r>
              <a:rPr lang="ru-RU" sz="2000" dirty="0">
                <a:solidFill>
                  <a:srgbClr val="0070C0"/>
                </a:solidFill>
              </a:rPr>
              <a:t>до </a:t>
            </a:r>
            <a:r>
              <a:rPr lang="ru-RU" sz="2000" dirty="0" smtClean="0">
                <a:solidFill>
                  <a:srgbClr val="0070C0"/>
                </a:solidFill>
              </a:rPr>
              <a:t>18.00 ч. </a:t>
            </a:r>
            <a:r>
              <a:rPr lang="ru-RU" sz="2000" dirty="0">
                <a:solidFill>
                  <a:srgbClr val="0070C0"/>
                </a:solidFill>
              </a:rPr>
              <a:t>с понедельника по пятницу как дополнительный образовательный ресурс предоставляется возможность обучаться через телевизионные уроки.</a:t>
            </a: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ТВ-уроки будут проводиться согласно </a:t>
            </a:r>
            <a:r>
              <a:rPr lang="ru-RU" sz="2000" dirty="0" smtClean="0">
                <a:solidFill>
                  <a:srgbClr val="0070C0"/>
                </a:solidFill>
              </a:rPr>
              <a:t>расписания, опубликованного в эфире телеканалов и социальных </a:t>
            </a:r>
            <a:r>
              <a:rPr lang="ru-RU" sz="2000" dirty="0">
                <a:solidFill>
                  <a:srgbClr val="0070C0"/>
                </a:solidFill>
              </a:rPr>
              <a:t>сетях.</a:t>
            </a: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Продолжительность ТВ-уроков – от 10 до 15 минут</a:t>
            </a:r>
            <a:r>
              <a:rPr lang="ru-RU" sz="2000" dirty="0" smtClean="0">
                <a:solidFill>
                  <a:srgbClr val="0070C0"/>
                </a:solidFill>
              </a:rPr>
              <a:t>. Телевизионные уроки нацелены на объяснение основных идей новых тем. Темы уроков каждый учитель дополняет заданиями для закрепления. 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Телевизионные уроки будут бесплатно доступны на официальных каналах Министерства образования и науки РК </a:t>
            </a:r>
            <a:r>
              <a:rPr lang="en-US" sz="2000" dirty="0">
                <a:solidFill>
                  <a:srgbClr val="0070C0"/>
                </a:solidFill>
              </a:rPr>
              <a:t>online.edu.kz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584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9B25CD1-B5E5-4910-B18D-FE75E588E73F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1077DA1-E8F9-40D2-888F-5E578D8F1E0D}"/>
              </a:ext>
            </a:extLst>
          </p:cNvPr>
          <p:cNvSpPr txBox="1"/>
          <p:nvPr/>
        </p:nvSpPr>
        <p:spPr>
          <a:xfrm>
            <a:off x="1183340" y="348645"/>
            <a:ext cx="10569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Оценивание учебных достижений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учащихся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56CEFB3-CB77-41CE-AE0E-0CC30C4C0D37}"/>
              </a:ext>
            </a:extLst>
          </p:cNvPr>
          <p:cNvSpPr txBox="1"/>
          <p:nvPr/>
        </p:nvSpPr>
        <p:spPr>
          <a:xfrm>
            <a:off x="135337" y="1009923"/>
            <a:ext cx="1192132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В  </a:t>
            </a:r>
            <a:r>
              <a:rPr lang="ru-RU" sz="2000" dirty="0">
                <a:solidFill>
                  <a:srgbClr val="0070C0"/>
                </a:solidFill>
              </a:rPr>
              <a:t>связи с ограничительными мероприятиями, связанными с недопущением распространения коронавирусной инфекции внесены изменения в Правила </a:t>
            </a:r>
            <a:r>
              <a:rPr lang="ru-RU" sz="2000" dirty="0" smtClean="0">
                <a:solidFill>
                  <a:srgbClr val="0070C0"/>
                </a:solidFill>
              </a:rPr>
              <a:t>оценивания: </a:t>
            </a:r>
            <a:endParaRPr lang="kk-KZ" sz="2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</a:rPr>
              <a:t>Учащиеся 1 класса не оцениваются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kk-KZ" sz="2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Во </a:t>
            </a:r>
            <a:r>
              <a:rPr lang="kk-KZ" sz="2000" dirty="0">
                <a:solidFill>
                  <a:srgbClr val="0070C0"/>
                </a:solidFill>
              </a:rPr>
              <a:t>2-11-х классах </a:t>
            </a:r>
            <a:r>
              <a:rPr lang="ru-RU" sz="2000" dirty="0" smtClean="0">
                <a:solidFill>
                  <a:srgbClr val="0070C0"/>
                </a:solidFill>
              </a:rPr>
              <a:t>учебные достижения учащихся будут оцениваться ежедневно </a:t>
            </a:r>
            <a:r>
              <a:rPr lang="ru-RU" sz="2000" dirty="0">
                <a:solidFill>
                  <a:srgbClr val="0070C0"/>
                </a:solidFill>
              </a:rPr>
              <a:t>(</a:t>
            </a:r>
            <a:r>
              <a:rPr lang="ru-RU" sz="2000" dirty="0" err="1" smtClean="0">
                <a:solidFill>
                  <a:srgbClr val="0070C0"/>
                </a:solidFill>
              </a:rPr>
              <a:t>формативно</a:t>
            </a:r>
            <a:r>
              <a:rPr lang="ru-RU" sz="2000" dirty="0" smtClean="0">
                <a:solidFill>
                  <a:srgbClr val="0070C0"/>
                </a:solidFill>
              </a:rPr>
              <a:t>, в четверти проводится </a:t>
            </a:r>
            <a:r>
              <a:rPr lang="ru-RU" sz="2000" dirty="0">
                <a:solidFill>
                  <a:srgbClr val="0070C0"/>
                </a:solidFill>
              </a:rPr>
              <a:t>1 </a:t>
            </a:r>
            <a:r>
              <a:rPr lang="kk-KZ" sz="2000" dirty="0" smtClean="0">
                <a:solidFill>
                  <a:srgbClr val="0070C0"/>
                </a:solidFill>
              </a:rPr>
              <a:t>суммативная работа </a:t>
            </a:r>
            <a:r>
              <a:rPr lang="kk-KZ" sz="2000" dirty="0">
                <a:solidFill>
                  <a:srgbClr val="0070C0"/>
                </a:solidFill>
              </a:rPr>
              <a:t>за раздел (далее - СОР) и 1 </a:t>
            </a:r>
            <a:r>
              <a:rPr lang="kk-KZ" sz="2000" dirty="0" smtClean="0">
                <a:solidFill>
                  <a:srgbClr val="0070C0"/>
                </a:solidFill>
              </a:rPr>
              <a:t>суммативная работа </a:t>
            </a:r>
            <a:r>
              <a:rPr lang="kk-KZ" sz="2000" dirty="0">
                <a:solidFill>
                  <a:srgbClr val="0070C0"/>
                </a:solidFill>
              </a:rPr>
              <a:t>за четверть (далее - СОЧ)</a:t>
            </a:r>
            <a:r>
              <a:rPr lang="ru-RU" sz="2000" dirty="0">
                <a:solidFill>
                  <a:srgbClr val="0070C0"/>
                </a:solidFill>
              </a:rPr>
              <a:t> по </a:t>
            </a:r>
            <a:r>
              <a:rPr lang="ru-RU" sz="2000" dirty="0" smtClean="0">
                <a:solidFill>
                  <a:srgbClr val="0070C0"/>
                </a:solidFill>
              </a:rPr>
              <a:t>предметам</a:t>
            </a:r>
          </a:p>
          <a:p>
            <a:pPr algn="just"/>
            <a:endParaRPr lang="ru-RU" sz="1600" i="1" dirty="0">
              <a:solidFill>
                <a:schemeClr val="accent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</a:rPr>
              <a:t>Рекомендуется проведение СОР в 2-11 классах с 5 по 15 октября 2020 года, СОЧ в                     2-11 классах - с 28 октября 2020 </a:t>
            </a:r>
            <a:r>
              <a:rPr lang="kk-KZ" sz="2000" dirty="0" smtClean="0">
                <a:solidFill>
                  <a:srgbClr val="0070C0"/>
                </a:solidFill>
              </a:rPr>
              <a:t>года. Каждая школа выбирает время проведения/исходя из графика обучения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70C0"/>
                </a:solidFill>
              </a:rPr>
              <a:t>При выставлении оценок за четверть учитываются результаты ежедневного оценивания, 1 СОР, 1 СОЧ.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Оценивание учебных достижений обучающихся осуществляется в электронных журналах, при отсутствии электронных журналов - в бумажных журналах</a:t>
            </a:r>
          </a:p>
          <a:p>
            <a:r>
              <a:rPr lang="kk-KZ" sz="2000" dirty="0">
                <a:solidFill>
                  <a:srgbClr val="0070C0"/>
                </a:solidFill>
              </a:rPr>
              <a:t> 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ru-RU" sz="2000" dirty="0">
                <a:solidFill>
                  <a:srgbClr val="0070C0"/>
                </a:solidFill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0425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840358D2-4C59-479C-8A4D-6289256A4ABD}"/>
              </a:ext>
            </a:extLst>
          </p:cNvPr>
          <p:cNvSpPr/>
          <p:nvPr/>
        </p:nvSpPr>
        <p:spPr>
          <a:xfrm>
            <a:off x="1" y="303727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FC9EBE-1667-404A-80BB-73FD9113977B}"/>
              </a:ext>
            </a:extLst>
          </p:cNvPr>
          <p:cNvSpPr/>
          <p:nvPr/>
        </p:nvSpPr>
        <p:spPr>
          <a:xfrm>
            <a:off x="1891781" y="400075"/>
            <a:ext cx="9910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Примерный объем учебных заданий для </a:t>
            </a:r>
            <a:r>
              <a:rPr lang="ru-RU" sz="2800" dirty="0" smtClean="0">
                <a:solidFill>
                  <a:schemeClr val="bg1"/>
                </a:solidFill>
              </a:rPr>
              <a:t>учащихся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84D21C42-EE88-46AD-A050-88BCB9287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06383"/>
              </p:ext>
            </p:extLst>
          </p:nvPr>
        </p:nvGraphicFramePr>
        <p:xfrm>
          <a:off x="533626" y="2149224"/>
          <a:ext cx="4988748" cy="4696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68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1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1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Предметы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Вид и объем задания на один урок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71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1 класс (2-е полугодие)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>
                          <a:effectLst/>
                        </a:rPr>
                        <a:t>Обучение грамоте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- 1 упражнение из 5-10 слов;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24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>
                          <a:effectLst/>
                        </a:rPr>
                        <a:t>Казахский язык (Т2)</a:t>
                      </a:r>
                      <a:r>
                        <a:rPr lang="kk-KZ" sz="1100">
                          <a:effectLst/>
                        </a:rPr>
                        <a:t> /Русский язык (Я2)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- 1 упражнение из 3-5 слов;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Иностранный язык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заучивание 3-5 слов;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77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Математика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70C0"/>
                          </a:solidFill>
                          <a:effectLst/>
                        </a:rPr>
                        <a:t>- 2 столбика примеров, не более 6</a:t>
                      </a:r>
                      <a:endParaRPr lang="ru-RU" sz="9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93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Познание мира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не более 0,5 страницы для чтения, ответить на 1-2 вопроса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Естествознание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не более 0,5 страницы для чтения, ответить на 1-2 вопроса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Художественный труд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выполнение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рисунка; или  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изготовление 1 поделки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6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Музыка</a:t>
                      </a:r>
                      <a:endParaRPr lang="ru-RU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</a:rPr>
                        <a:t>- прослушивание 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rgbClr val="0070C0"/>
                          </a:solidFill>
                          <a:effectLst/>
                        </a:rPr>
                        <a:t>музыкальн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</a:rPr>
                        <a:t>ого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rgbClr val="0070C0"/>
                          </a:solidFill>
                          <a:effectLst/>
                        </a:rPr>
                        <a:t>произведени</a:t>
                      </a: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</a:rPr>
                        <a:t>я; или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ru-RU" sz="1100" kern="1200" dirty="0">
                          <a:solidFill>
                            <a:srgbClr val="0070C0"/>
                          </a:solidFill>
                          <a:effectLst/>
                        </a:rPr>
                        <a:t> просмотр 1 музыкального видео-ресурса;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77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Самопознание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устный рассказ по теме, 3-5 предложений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7373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Физическая культура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упражнений по рекомендованному видео-ресурсу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 или рекомендаций педагога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 в соответствии с возрастными особенностями.</a:t>
                      </a:r>
                      <a:endParaRPr lang="ru-RU" sz="9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103" marR="55103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1B43313E-9FC2-47A6-8EF6-F674DC596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772655"/>
              </p:ext>
            </p:extLst>
          </p:nvPr>
        </p:nvGraphicFramePr>
        <p:xfrm>
          <a:off x="6701057" y="2102380"/>
          <a:ext cx="5100873" cy="4594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4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56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373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 класс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9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>
                          <a:effectLst/>
                        </a:rPr>
                        <a:t>Казахский язык/Русский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упражнение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из 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15 - 25 слов,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1 грамматическое задание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Математика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текстовая задача и 10 выражений в 1 действие; или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текстовая задача и 2-3 выражения в несколько действий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4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Английский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заучивание 3 - 5 слов;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упражнение из 5-10 слов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4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Литературное чтение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чтение 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1,5- 2 страницы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 и 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1 задание по тексту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9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Русский язык (Я2)/Казахский язык (Я2)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упражнение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из 10-12 слов,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заучивание 3 - 5 слов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97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Познание мира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70C0"/>
                          </a:solidFill>
                          <a:effectLst/>
                        </a:rPr>
                        <a:t>- чтение 1,5-2 страницы и 1 задание  по тексту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97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Естествознание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чтение 1,5-2 страницы и 1 задание  по тексту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4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Самопознание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1 устное  задание;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- 1 письменное задание,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 4-5 предложений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4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Художественный труд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выполнение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1 рисунка; или 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- изготовление 1 поделки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39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Музыка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70C0"/>
                          </a:solidFill>
                          <a:effectLst/>
                        </a:rPr>
                        <a:t>- прослушивание 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ru-RU" sz="10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rgbClr val="0070C0"/>
                          </a:solidFill>
                          <a:effectLst/>
                        </a:rPr>
                        <a:t>музыкальн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</a:rPr>
                        <a:t>ого</a:t>
                      </a:r>
                      <a:r>
                        <a:rPr lang="ru-RU" sz="10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rgbClr val="0070C0"/>
                          </a:solidFill>
                          <a:effectLst/>
                        </a:rPr>
                        <a:t>произведени</a:t>
                      </a: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</a:rPr>
                        <a:t>я;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200" dirty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ru-RU" sz="1000" kern="1200" dirty="0">
                          <a:solidFill>
                            <a:srgbClr val="0070C0"/>
                          </a:solidFill>
                          <a:effectLst/>
                        </a:rPr>
                        <a:t> просмотр 1 музыкального видео-ресурса, ответить на 1-2 вопроса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39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Физическая культура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упражнений по рекомендованному видео-ресурсу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 или рекомендаций педагога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 в соответствии с возрастными особенностями.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48" marR="48648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CE10105-E20C-4A93-AE1C-B64426972E17}"/>
              </a:ext>
            </a:extLst>
          </p:cNvPr>
          <p:cNvSpPr/>
          <p:nvPr/>
        </p:nvSpPr>
        <p:spPr>
          <a:xfrm>
            <a:off x="332912" y="923295"/>
            <a:ext cx="11735520" cy="959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2000" b="1" dirty="0">
                <a:solidFill>
                  <a:schemeClr val="accent2"/>
                </a:solidFill>
              </a:rPr>
              <a:t>Внимание!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Т</a:t>
            </a:r>
            <a:r>
              <a:rPr lang="ru-RU" dirty="0" smtClean="0">
                <a:solidFill>
                  <a:srgbClr val="0070C0"/>
                </a:solidFill>
              </a:rPr>
              <a:t>радиционное </a:t>
            </a:r>
            <a:r>
              <a:rPr lang="ru-RU" dirty="0">
                <a:solidFill>
                  <a:srgbClr val="0070C0"/>
                </a:solidFill>
              </a:rPr>
              <a:t>понимание «домашнего задания» меняется, </a:t>
            </a:r>
            <a:r>
              <a:rPr lang="ru-RU" dirty="0" smtClean="0">
                <a:solidFill>
                  <a:srgbClr val="0070C0"/>
                </a:solidFill>
              </a:rPr>
              <a:t>в условиях дистанционного обучения учебные </a:t>
            </a:r>
            <a:r>
              <a:rPr lang="ru-RU" dirty="0">
                <a:solidFill>
                  <a:srgbClr val="0070C0"/>
                </a:solidFill>
              </a:rPr>
              <a:t>задания </a:t>
            </a:r>
            <a:r>
              <a:rPr lang="ru-RU" dirty="0" smtClean="0">
                <a:solidFill>
                  <a:srgbClr val="0070C0"/>
                </a:solidFill>
              </a:rPr>
              <a:t>выполняются 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учащимися самостоятельно в домашних условиях.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200" i="1" dirty="0">
                <a:solidFill>
                  <a:srgbClr val="0070C0"/>
                </a:solidFill>
              </a:rPr>
              <a:t> </a:t>
            </a:r>
            <a:r>
              <a:rPr lang="ru-RU" sz="1200" i="1" dirty="0" smtClean="0">
                <a:solidFill>
                  <a:srgbClr val="0070C0"/>
                </a:solidFill>
              </a:rPr>
              <a:t>                                                                 Каждый классный руководитель применяет таблицу для своего класса</a:t>
            </a:r>
            <a:endParaRPr lang="ru-RU" sz="12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692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F3EAD21-1745-4B41-AF5D-026E059DA88B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FC9EBE-1667-404A-80BB-73FD9113977B}"/>
              </a:ext>
            </a:extLst>
          </p:cNvPr>
          <p:cNvSpPr/>
          <p:nvPr/>
        </p:nvSpPr>
        <p:spPr>
          <a:xfrm>
            <a:off x="1891781" y="400075"/>
            <a:ext cx="9910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Примерный объем учебных заданий для </a:t>
            </a:r>
            <a:r>
              <a:rPr lang="ru-RU" sz="2800" dirty="0" smtClean="0">
                <a:solidFill>
                  <a:schemeClr val="bg1"/>
                </a:solidFill>
              </a:rPr>
              <a:t>учащихся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xmlns="" id="{D92EE619-B423-43E5-980F-4421F19972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87113"/>
              </p:ext>
            </p:extLst>
          </p:nvPr>
        </p:nvGraphicFramePr>
        <p:xfrm>
          <a:off x="339757" y="1179662"/>
          <a:ext cx="5343468" cy="534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33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40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094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3 класс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2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>
                          <a:effectLst/>
                        </a:rPr>
                        <a:t>Казахский язык/Русский язык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из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30 - 40 слов,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грамматическое задание 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37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Математика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задача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и 10-15 примеров;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задача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и 2 выражения в несколько действий (или 1 уравнение),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упражнение, связанное с устными вычислениями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ИКТ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 в игровой форме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 язык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заучивание 3 - 5 фраз;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- 1-3 упражнения, 15-20 слов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1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Литературное чтение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чтение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2– 3 страницы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и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1 задание по тексту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2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Русский язык (Я2)/Казахский язык (Я2)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из 15-20 слов,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заучивание 3- 5 фраз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Познание мира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чтение 1,5 - 2 страницы и 1 задание  по тексту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Естествознание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чтение 1,5 - 2 страницы и 1 задание  по тексту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1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Самопознание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устное  задание;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- 1 письменное задание,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5-7 предложений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1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Художественный труд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выполнение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рисунка; или 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изготовление 1 поделки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72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Музыка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- прослушивание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900" kern="1200" dirty="0" err="1">
                          <a:solidFill>
                            <a:srgbClr val="0070C0"/>
                          </a:solidFill>
                          <a:effectLst/>
                        </a:rPr>
                        <a:t>музыкальн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ого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900" kern="1200" dirty="0" err="1">
                          <a:solidFill>
                            <a:srgbClr val="0070C0"/>
                          </a:solidFill>
                          <a:effectLst/>
                        </a:rPr>
                        <a:t>произведени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я;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 просмотр 1 музыкального видео-ресурса и ответить на 1-2 вопроса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72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Физическая культура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упражнений по рекомендованному видео-ресурсу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или рекомендаций педагога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в соответствии с возрастными особенностями.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xmlns="" id="{95395B1F-599E-4264-806B-2038AA07C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590036"/>
              </p:ext>
            </p:extLst>
          </p:nvPr>
        </p:nvGraphicFramePr>
        <p:xfrm>
          <a:off x="5783767" y="1247058"/>
          <a:ext cx="5814881" cy="5253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83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965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761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4 класс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8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effectLst/>
                        </a:rPr>
                        <a:t>Казахский язык/Русский язык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 из 50-60 слов, 1 грамматическое задание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0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Математика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задача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и 10-15 примеров;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задача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и 2 выражения в несколько действий (или 1 уравнение),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упражнение, связанное с устными вычислениями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76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ИКТ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 в игровой форме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52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Английский язык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заучивание 3 - 5 фраз, составление диалога (15-20 слов).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- 1-2 упражнения из 20-25 слов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52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Литературное чтение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чтение 3- 3,5 страницы и 1-2 задания по тексту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28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Русский язык (Я2)/Казахский язык (Я2)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упражнение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из 25-30 слов,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заучивание 5- 7 фраз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76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Познание мира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чтение 2- 2,5 страницы и 1 задание  по тексту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76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Естествознание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чтение 2- 2,5 страницы и 1 задание  по тексту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52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Самопознание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устное  задание;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- 1 письменное задание,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5-7 предложений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52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Художественный труд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выполнение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рисунка; или 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изготовление 1 поделки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628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Музыка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- прослушивание 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900" kern="1200" dirty="0" err="1">
                          <a:solidFill>
                            <a:srgbClr val="0070C0"/>
                          </a:solidFill>
                          <a:effectLst/>
                        </a:rPr>
                        <a:t>музыкальн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ого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900" kern="1200" dirty="0" err="1">
                          <a:solidFill>
                            <a:srgbClr val="0070C0"/>
                          </a:solidFill>
                          <a:effectLst/>
                        </a:rPr>
                        <a:t>произведени</a:t>
                      </a: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я;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kern="1200" dirty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ru-RU" sz="900" kern="1200" dirty="0">
                          <a:solidFill>
                            <a:srgbClr val="0070C0"/>
                          </a:solidFill>
                          <a:effectLst/>
                        </a:rPr>
                        <a:t> просмотр 1 музыкального видео-ресурса и ответить на 1-2 вопроса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628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Физическая культура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упражнений по рекомендованному видео-ресурсу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или рекомендаций педагога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в соответствии с возрастными особенностями.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36" marR="43436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463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EF53212-89DE-4EAD-8287-4590E8B9E996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FC9EBE-1667-404A-80BB-73FD9113977B}"/>
              </a:ext>
            </a:extLst>
          </p:cNvPr>
          <p:cNvSpPr/>
          <p:nvPr/>
        </p:nvSpPr>
        <p:spPr>
          <a:xfrm>
            <a:off x="1891781" y="400075"/>
            <a:ext cx="9910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Примерный объем учебных заданий для </a:t>
            </a:r>
            <a:r>
              <a:rPr lang="ru-RU" sz="2800" dirty="0" smtClean="0">
                <a:solidFill>
                  <a:schemeClr val="bg1"/>
                </a:solidFill>
              </a:rPr>
              <a:t>учащихся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xmlns="" id="{5F382F5D-6463-43A1-A288-9795E7D7D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21215"/>
              </p:ext>
            </p:extLst>
          </p:nvPr>
        </p:nvGraphicFramePr>
        <p:xfrm>
          <a:off x="205314" y="1165968"/>
          <a:ext cx="5545741" cy="5530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16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40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45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Предметы 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Вид и объем задания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2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5 класс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Казахский язык</a:t>
                      </a:r>
                      <a:r>
                        <a:rPr lang="kk-KZ" sz="900">
                          <a:effectLst/>
                        </a:rPr>
                        <a:t>/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Русский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(55-65 слов)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;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74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Казахская литература</a:t>
                      </a:r>
                      <a:r>
                        <a:rPr lang="kk-KZ" sz="900">
                          <a:effectLst/>
                        </a:rPr>
                        <a:t>/Русская литература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2-3 страницы чтения, 1 упражнение на анализ текста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99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/Казахский язык и литература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(25-35 слов ) и  1 письменное упражнение по теме урока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 язык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(10-20 слов) и  1 письменное упражнение по теме урока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74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Математика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з</a:t>
                      </a:r>
                      <a:r>
                        <a:rPr lang="ru-RU" sz="900" dirty="0" err="1">
                          <a:solidFill>
                            <a:srgbClr val="0070C0"/>
                          </a:solidFill>
                          <a:effectLst/>
                        </a:rPr>
                        <a:t>адача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на закрепление и 4 выражения,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- 2 задачи по аналогии, или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- 1 задача на закрепление и 8 примеров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4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Информатика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интерактивное тестовое задание или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практическое задание (заполнение таблицы или нарисовать схему приема-передачи информации или определить процесс передачи, приема информации или кодирование - декодирование информации)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74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Естествознание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страницы, и/ или просмотр 1 видео-ресурса по теме;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1 практическая работа по теме урока с записью в тетради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История Казахстана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Всемирная история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32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Самопознание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3 стр. и ответить на 2-3 вопроса по тексту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Музыка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прослушать 2 музыкальных произведения и ответить на 2-3 вопроса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49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Художественный </a:t>
                      </a:r>
                      <a:r>
                        <a:rPr lang="kk-KZ" sz="900">
                          <a:effectLst/>
                        </a:rPr>
                        <a:t>т</a:t>
                      </a:r>
                      <a:r>
                        <a:rPr lang="ru-RU" sz="900">
                          <a:effectLst/>
                        </a:rPr>
                        <a:t>руд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учебное задание (рисунок или поделка) и ответить на 2-3 вопроса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5299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Физическая культура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741" marR="31741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xmlns="" id="{CB4E384E-1D34-465D-B73A-86E277761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610467"/>
              </p:ext>
            </p:extLst>
          </p:nvPr>
        </p:nvGraphicFramePr>
        <p:xfrm>
          <a:off x="5937275" y="1165968"/>
          <a:ext cx="6102359" cy="5573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92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03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9304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6 класс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9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Казахский язык</a:t>
                      </a:r>
                      <a:r>
                        <a:rPr lang="kk-KZ" sz="900">
                          <a:effectLst/>
                        </a:rPr>
                        <a:t>/Русский язык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(65-75 слов)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;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9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Казахская литература</a:t>
                      </a:r>
                      <a:r>
                        <a:rPr lang="kk-KZ" sz="900">
                          <a:effectLst/>
                        </a:rPr>
                        <a:t>/Русская литература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2-3 страницы чтения, 1 упражнение на анализ текста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2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Казахский язык и литература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(30-40 слов ) и  1 письменное упражнение по теме урока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62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 язык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(15-25 слов) и  1 письменное упражнение по теме урока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9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Математика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- 2 з</a:t>
                      </a:r>
                      <a:r>
                        <a:rPr lang="ru-RU" sz="900" dirty="0" err="1">
                          <a:solidFill>
                            <a:srgbClr val="0070C0"/>
                          </a:solidFill>
                          <a:effectLst/>
                        </a:rPr>
                        <a:t>адачи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на закрепление и 6 выражений,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- 3 задачи по аналогии, или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- 2 задачи на закрепление и 10 примеров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58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Информатика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интерактивное тестовое задание и ответить на 2-3 вопроса;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практическое задание (заполнение таблицы: по поколениям развития вычислительной техники или по устройствам компьютера или нарисовать схему взаимосвязи устройств компьютера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и т.п.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)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9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Естествознание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страницы, и/ или просмотр 1 видео-ресурса по теме;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1 практическая работа по теме урока с записью в тетради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86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История Казахстана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86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Всемирная история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93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Самопознание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3 стр. и ответить на 2-3 вопроса по тексту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62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Музыка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прослушать 2 музыкальных произведения и ответить на 2-3 вопроса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62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Художественный </a:t>
                      </a:r>
                      <a:r>
                        <a:rPr lang="kk-KZ" sz="900">
                          <a:effectLst/>
                        </a:rPr>
                        <a:t>т</a:t>
                      </a:r>
                      <a:r>
                        <a:rPr lang="ru-RU" sz="900">
                          <a:effectLst/>
                        </a:rPr>
                        <a:t>руд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учебное задание (рисунок или поделка) и ответить на 2-3 вопроса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29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Физическая культура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871" marR="32871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74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C6DA08C-13CC-4ABF-8634-9CCE7426032C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6589230-E529-4A43-A877-1A56562BB126}"/>
              </a:ext>
            </a:extLst>
          </p:cNvPr>
          <p:cNvSpPr/>
          <p:nvPr/>
        </p:nvSpPr>
        <p:spPr>
          <a:xfrm>
            <a:off x="366347" y="1855263"/>
            <a:ext cx="78383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Дата проведения: </a:t>
            </a: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20 </a:t>
            </a:r>
            <a:r>
              <a:rPr lang="ru-RU" sz="2000" dirty="0">
                <a:solidFill>
                  <a:srgbClr val="0070C0"/>
                </a:solidFill>
              </a:rPr>
              <a:t>августа 2020 года</a:t>
            </a:r>
            <a:endParaRPr lang="en-US" sz="2000" dirty="0">
              <a:solidFill>
                <a:srgbClr val="0070C0"/>
              </a:solidFill>
            </a:endParaRPr>
          </a:p>
          <a:p>
            <a:pPr algn="just"/>
            <a:endParaRPr lang="en-US" sz="2000" dirty="0">
              <a:solidFill>
                <a:srgbClr val="0070C0"/>
              </a:solidFill>
            </a:endParaRPr>
          </a:p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Цель родительского</a:t>
            </a:r>
            <a:r>
              <a:rPr lang="en-US" sz="2000" b="1" dirty="0">
                <a:solidFill>
                  <a:schemeClr val="accent2"/>
                </a:solidFill>
              </a:rPr>
              <a:t> </a:t>
            </a:r>
            <a:r>
              <a:rPr lang="ru-RU" sz="2000" b="1" dirty="0">
                <a:solidFill>
                  <a:schemeClr val="accent2"/>
                </a:solidFill>
              </a:rPr>
              <a:t>собрания:</a:t>
            </a:r>
          </a:p>
          <a:p>
            <a:pPr algn="just"/>
            <a:endParaRPr lang="kk-KZ" sz="2000" b="1" dirty="0">
              <a:solidFill>
                <a:schemeClr val="accent2"/>
              </a:solidFill>
            </a:endParaRPr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информирование родителей (законных представителей детей) с особенностями обучения в новом 2020-2021 учебном году в условиях карантинных мер, связанных </a:t>
            </a:r>
            <a:r>
              <a:rPr lang="ru-RU" sz="2000" dirty="0" smtClean="0">
                <a:solidFill>
                  <a:srgbClr val="0070C0"/>
                </a:solidFill>
              </a:rPr>
              <a:t>с </a:t>
            </a:r>
            <a:r>
              <a:rPr lang="ru-RU" sz="2000" dirty="0">
                <a:solidFill>
                  <a:srgbClr val="0070C0"/>
                </a:solidFill>
              </a:rPr>
              <a:t>недопущением распространения </a:t>
            </a:r>
            <a:r>
              <a:rPr lang="ru-RU" sz="2000" dirty="0" err="1">
                <a:solidFill>
                  <a:srgbClr val="0070C0"/>
                </a:solidFill>
              </a:rPr>
              <a:t>коронавирусной</a:t>
            </a:r>
            <a:r>
              <a:rPr lang="ru-RU" sz="2000" dirty="0">
                <a:solidFill>
                  <a:srgbClr val="0070C0"/>
                </a:solidFill>
              </a:rPr>
              <a:t> инфекции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12" name="Picture 30" descr="Буклет &quot;Вместе весело шагать&quot; содержит подборку совместных игр для ...">
            <a:extLst>
              <a:ext uri="{FF2B5EF4-FFF2-40B4-BE49-F238E27FC236}">
                <a16:creationId xmlns:a16="http://schemas.microsoft.com/office/drawing/2014/main" xmlns="" id="{E47C6CA3-50F4-44BF-8DFF-6BD245B12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604" y="1855263"/>
            <a:ext cx="2788504" cy="1844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1222026" y="422729"/>
            <a:ext cx="97345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общереспубликанское родительское собрание</a:t>
            </a:r>
          </a:p>
          <a:p>
            <a:pPr algn="ctr">
              <a:lnSpc>
                <a:spcPct val="100000"/>
              </a:lnSpc>
            </a:pP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51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F742DA33-4756-4DCF-BFAE-06A3BE9BF43C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FC9EBE-1667-404A-80BB-73FD9113977B}"/>
              </a:ext>
            </a:extLst>
          </p:cNvPr>
          <p:cNvSpPr/>
          <p:nvPr/>
        </p:nvSpPr>
        <p:spPr>
          <a:xfrm>
            <a:off x="1891781" y="400075"/>
            <a:ext cx="9910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Примерный объем учебных заданий для </a:t>
            </a:r>
            <a:r>
              <a:rPr lang="ru-RU" sz="2800" dirty="0" smtClean="0">
                <a:solidFill>
                  <a:schemeClr val="bg1"/>
                </a:solidFill>
              </a:rPr>
              <a:t>учащихся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xmlns="" id="{0636752F-F447-42E6-A594-592143DFBD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838603"/>
              </p:ext>
            </p:extLst>
          </p:nvPr>
        </p:nvGraphicFramePr>
        <p:xfrm>
          <a:off x="210065" y="1047431"/>
          <a:ext cx="5984185" cy="5569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21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120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6064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7 класс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Казахский язык</a:t>
                      </a:r>
                      <a:r>
                        <a:rPr lang="kk-KZ" sz="800">
                          <a:effectLst/>
                        </a:rPr>
                        <a:t>/Русский язык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(75-85 слов)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Казахская литература</a:t>
                      </a:r>
                      <a:r>
                        <a:rPr lang="kk-KZ" sz="800">
                          <a:effectLst/>
                        </a:rPr>
                        <a:t>/Русская литература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>
                          <a:solidFill>
                            <a:srgbClr val="0070C0"/>
                          </a:solidFill>
                          <a:effectLst/>
                        </a:rPr>
                        <a:t>2-3 страницы чтения, 1 упражнение на анализ текста</a:t>
                      </a:r>
                      <a:r>
                        <a:rPr lang="kk-KZ" sz="80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2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Русский язык и литература</a:t>
                      </a:r>
                      <a:r>
                        <a:rPr lang="kk-KZ" sz="800">
                          <a:effectLst/>
                        </a:rPr>
                        <a:t>/</a:t>
                      </a:r>
                      <a:endParaRPr lang="ru-RU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Казахский язык и литература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(35-45 слов ) и  1 письменное упражнение по теме урока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2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Английский язык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(20-30 слов) и  1 письменное упражнение по теме урока</a:t>
                      </a:r>
                      <a:endParaRPr lang="ru-RU" sz="7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2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Алгебра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2 задачи и 6 примеров;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- 1 задача и 12 примеров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Геометрия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56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Информатика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- 1 интерактивное тестовое задание и ответить на 2-3 вопроса;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- 2 практические задания (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перевод из одних единиц измерения информации в другие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/заполнение таблицы по видам памяти/</a:t>
                      </a:r>
                      <a:r>
                        <a:rPr lang="ru-RU" sz="800" dirty="0" err="1">
                          <a:solidFill>
                            <a:srgbClr val="0070C0"/>
                          </a:solidFill>
                          <a:effectLst/>
                        </a:rPr>
                        <a:t>созда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ние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архив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ов/извлечения файлов из архива/защитить компьютер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 от вредоносных программ и т.п.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 )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Физика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выполнение лабораторной работы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Химия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Биология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География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2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История Казахстана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2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Всемирная история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1 задание-тест с одним выбором ответа;</a:t>
                      </a: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 или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заполнение </a:t>
                      </a:r>
                      <a:r>
                        <a:rPr lang="ru-RU" sz="800" dirty="0">
                          <a:solidFill>
                            <a:srgbClr val="0070C0"/>
                          </a:solidFill>
                          <a:effectLst/>
                        </a:rPr>
                        <a:t>таблицы по теме урока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1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Самопознание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3 стр. и ответить на 2-3 вопроса по тексту 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Художественный </a:t>
                      </a:r>
                      <a:r>
                        <a:rPr lang="kk-KZ" sz="800">
                          <a:effectLst/>
                        </a:rPr>
                        <a:t>т</a:t>
                      </a:r>
                      <a:r>
                        <a:rPr lang="ru-RU" sz="800">
                          <a:effectLst/>
                        </a:rPr>
                        <a:t>руд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- 1 параграф 2-3 страницы и ответить на 2-3 вопроса; или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выполнение 1 задания к нему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4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Физическая культура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</a:t>
                      </a:r>
                      <a:endParaRPr lang="ru-RU" sz="7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39" marR="26439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xmlns="" id="{EDC04FD3-40D1-4787-ABA8-254F274FE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78439"/>
              </p:ext>
            </p:extLst>
          </p:nvPr>
        </p:nvGraphicFramePr>
        <p:xfrm>
          <a:off x="6333275" y="1047431"/>
          <a:ext cx="5751577" cy="5639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88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32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5193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</a:rPr>
                        <a:t>8 класс</a:t>
                      </a:r>
                      <a:endParaRPr lang="ru-RU" sz="8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</a:rPr>
                        <a:t>Казахский язык</a:t>
                      </a:r>
                      <a:r>
                        <a:rPr lang="kk-KZ" sz="850" dirty="0">
                          <a:effectLst/>
                        </a:rPr>
                        <a:t>/Русский язык</a:t>
                      </a:r>
                      <a:endParaRPr lang="ru-RU" sz="8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(85-95 слов)</a:t>
                      </a: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;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67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Казахская литература</a:t>
                      </a:r>
                      <a:r>
                        <a:rPr lang="kk-KZ" sz="850">
                          <a:effectLst/>
                        </a:rPr>
                        <a:t>/Русская литература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3-5 страниц чтения, 1-2 упражнения на анализ текста</a:t>
                      </a: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89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Русский язык и литература</a:t>
                      </a:r>
                      <a:r>
                        <a:rPr lang="kk-KZ" sz="850">
                          <a:effectLst/>
                        </a:rPr>
                        <a:t>/</a:t>
                      </a:r>
                      <a:endParaRPr lang="ru-RU" sz="8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effectLst/>
                        </a:rPr>
                        <a:t>Казахский язык и литература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(40-50 слов ) и  1 письменное упражнение по теме урока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Английский язык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(30-40 слов) и  1 письменное упражнение по теме урока</a:t>
                      </a:r>
                      <a:endParaRPr lang="ru-RU" sz="8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Алгебра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2 задачи и 6 примеров;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- 1 задача и 12 примеров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Геометрия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endParaRPr lang="ru-RU" sz="8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8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</a:rPr>
                        <a:t>Информатика </a:t>
                      </a:r>
                      <a:endParaRPr lang="ru-RU" sz="8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- 1 интерактивное тестовое задание и ответить на 2-3 вопроса; или  </a:t>
                      </a:r>
                      <a:endParaRPr lang="ru-RU" sz="85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- 2 практические задания ( расчет мощности алфавита / закодировать с помощью двоичного кода символ алфавита, вычислить адресное пространство процессора/ выбор процессора по характеристикам / 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определ</a:t>
                      </a: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ение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 пропускн</a:t>
                      </a: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ой 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способност</a:t>
                      </a: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и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 сети и т.п.</a:t>
                      </a: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)</a:t>
                      </a:r>
                      <a:endParaRPr lang="ru-RU" sz="8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Физика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выполнение лабораторной работы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Химия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Биология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endParaRPr lang="ru-RU" sz="8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География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История Казахстана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Всемирная история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1 параграф, 2-3 страницы и ответить на 3-5 вопросов; 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Самопознание 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3 стр. и ответить на 2-3 вопроса по тексту 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Художественный </a:t>
                      </a:r>
                      <a:r>
                        <a:rPr lang="kk-KZ" sz="850">
                          <a:effectLst/>
                        </a:rPr>
                        <a:t>т</a:t>
                      </a:r>
                      <a:r>
                        <a:rPr lang="ru-RU" sz="850">
                          <a:effectLst/>
                        </a:rPr>
                        <a:t>руд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- 1 параграф 2-3 страницы и ответить на 2-3 вопроса; или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выполнение 1 задания к нему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0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>
                          <a:effectLst/>
                        </a:rPr>
                        <a:t>Физическая культура</a:t>
                      </a:r>
                      <a:endParaRPr lang="ru-RU" sz="8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5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</a:t>
                      </a:r>
                      <a:endParaRPr lang="ru-RU" sz="8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820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F742DA33-4756-4DCF-BFAE-06A3BE9BF43C}"/>
              </a:ext>
            </a:extLst>
          </p:cNvPr>
          <p:cNvSpPr/>
          <p:nvPr/>
        </p:nvSpPr>
        <p:spPr>
          <a:xfrm>
            <a:off x="0" y="237613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FC9EBE-1667-404A-80BB-73FD9113977B}"/>
              </a:ext>
            </a:extLst>
          </p:cNvPr>
          <p:cNvSpPr/>
          <p:nvPr/>
        </p:nvSpPr>
        <p:spPr>
          <a:xfrm>
            <a:off x="1677597" y="318400"/>
            <a:ext cx="9910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Примерный объем учебных заданий для </a:t>
            </a:r>
            <a:r>
              <a:rPr lang="ru-RU" sz="2800" dirty="0" smtClean="0">
                <a:solidFill>
                  <a:schemeClr val="bg1"/>
                </a:solidFill>
              </a:rPr>
              <a:t>учащихся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9B496CEC-BF49-4436-8CA6-FD04A8E4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835627"/>
              </p:ext>
            </p:extLst>
          </p:nvPr>
        </p:nvGraphicFramePr>
        <p:xfrm>
          <a:off x="210066" y="1033505"/>
          <a:ext cx="5945393" cy="5740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32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821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446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9 класс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Казахский язык</a:t>
                      </a:r>
                      <a:r>
                        <a:rPr lang="kk-KZ" sz="900">
                          <a:effectLst/>
                        </a:rPr>
                        <a:t>/Русский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(90-100 слов)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;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Казахская литература</a:t>
                      </a:r>
                      <a:r>
                        <a:rPr lang="kk-KZ" sz="900">
                          <a:effectLst/>
                        </a:rPr>
                        <a:t>/Русская литература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</a:rPr>
                        <a:t>5-10 страниц чтения, 1-2 упражнения на анализ текста</a:t>
                      </a: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;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7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Русский язык и литература</a:t>
                      </a:r>
                      <a:r>
                        <a:rPr lang="kk-KZ" sz="900">
                          <a:effectLst/>
                        </a:rPr>
                        <a:t>/Казахский язык и литература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(45-55 слов ) и  1 письменное упражнение по теме урока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89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Английский язык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(40-50 слов) и  1 письменное упражнение по теме урока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89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Алгебра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2 задачи и 10 примеров;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- 1 задача и 12 примеров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44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Геометрия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68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Информатика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интерактивное тестовое задание и ответить на 2-3 вопроса; или 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2 практические задания (определение свойств информации/</a:t>
                      </a:r>
                      <a:r>
                        <a:rPr lang="ru-RU" sz="900" dirty="0" err="1">
                          <a:solidFill>
                            <a:srgbClr val="0070C0"/>
                          </a:solidFill>
                          <a:effectLst/>
                        </a:rPr>
                        <a:t>совместн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ая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работ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а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с документами с использованием облачных технологий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/ р</a:t>
                      </a:r>
                      <a:r>
                        <a:rPr lang="ru-RU" sz="900" dirty="0" err="1">
                          <a:solidFill>
                            <a:srgbClr val="0070C0"/>
                          </a:solidFill>
                          <a:effectLst/>
                        </a:rPr>
                        <a:t>ассчет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 стоимости компьютера и т.п.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)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выполнение лабораторной работы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Химия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>
                          <a:solidFill>
                            <a:srgbClr val="0070C0"/>
                          </a:solidFill>
                          <a:effectLst/>
                        </a:rPr>
                        <a:t>1 параграф до 3-5 страниц и решение 1-2 задач</a:t>
                      </a: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Биология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География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История Казахстана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Всемирная история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89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Основы права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9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вопросов, </a:t>
                      </a: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 решение 1 правовой ситуации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944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Самопознание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3 стр. и ответить на 2-3 вопроса по тексту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Художественный </a:t>
                      </a:r>
                      <a:r>
                        <a:rPr lang="kk-KZ" sz="900">
                          <a:effectLst/>
                        </a:rPr>
                        <a:t>т</a:t>
                      </a:r>
                      <a:r>
                        <a:rPr lang="ru-RU" sz="900">
                          <a:effectLst/>
                        </a:rPr>
                        <a:t>руд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- 1 параграф 2-3 страницы и ответить на 2-3 вопроса;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выполнение 1 задания к нему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83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Физическая культура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70C0"/>
                          </a:solidFill>
                          <a:effectLst/>
                        </a:rPr>
                        <a:t>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4821" marR="24821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46DADBE8-AD97-4A82-AC40-35A535C1B3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469654"/>
              </p:ext>
            </p:extLst>
          </p:nvPr>
        </p:nvGraphicFramePr>
        <p:xfrm>
          <a:off x="6355380" y="1033505"/>
          <a:ext cx="5626554" cy="591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01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363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824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10 класс (ОГН)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8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Предметы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Вид и объем задания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8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Казахский язык</a:t>
                      </a:r>
                      <a:r>
                        <a:rPr lang="kk-KZ" sz="1100" dirty="0">
                          <a:effectLst/>
                        </a:rPr>
                        <a:t>/Русский язык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100-110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 слов)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4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Казахская литература</a:t>
                      </a:r>
                      <a:r>
                        <a:rPr lang="kk-KZ" sz="1100">
                          <a:effectLst/>
                        </a:rPr>
                        <a:t>/Русская литература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- 10-15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 страниц чтения, 1-2 упражнения на анализ текста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2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Русский язык и литература</a:t>
                      </a:r>
                      <a:r>
                        <a:rPr lang="kk-KZ" sz="1100" dirty="0">
                          <a:effectLst/>
                        </a:rPr>
                        <a:t>/Казахский язык и литература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(50-60 слов ) и  1 письменное упражнение по теме урока.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Английский язык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(45-55 слов) и  1 письменное упражнение по теме урока.</a:t>
                      </a:r>
                      <a:endParaRPr lang="ru-RU" sz="10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Алгебра и начала анализа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2 задачи и 8 примеров; или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- 1 задача и 10 примеров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8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Геометрия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8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Информатика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1 интерактивное тестовое задание и ответить на 2-3 вопроса; или  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2 практических задания по теме урока.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История Казахстана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8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Самопознание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10 стр. и ответить на 2-3 вопроса по тексту.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94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Физическая культура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94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Начальная военная и технологическая подготовка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вопросов; или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 и 1 задание по теме  (прочитать статью и проанализировать, или заполнить таблицу и т.п.).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922" marR="37922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853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55DBA89-B52D-46AC-92F8-ABF4B3E3F195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FC9EBE-1667-404A-80BB-73FD9113977B}"/>
              </a:ext>
            </a:extLst>
          </p:cNvPr>
          <p:cNvSpPr/>
          <p:nvPr/>
        </p:nvSpPr>
        <p:spPr>
          <a:xfrm>
            <a:off x="1891781" y="400075"/>
            <a:ext cx="9910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Примерный объем учебных заданий для </a:t>
            </a:r>
            <a:r>
              <a:rPr lang="ru-RU" sz="2800" dirty="0" smtClean="0">
                <a:solidFill>
                  <a:schemeClr val="bg1"/>
                </a:solidFill>
              </a:rPr>
              <a:t>учащихся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49D10775-6A2B-46DD-967E-E636550AE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638007"/>
              </p:ext>
            </p:extLst>
          </p:nvPr>
        </p:nvGraphicFramePr>
        <p:xfrm>
          <a:off x="353920" y="1129369"/>
          <a:ext cx="5424133" cy="5315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37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803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136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Предметы  по выбору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7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Иностранный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(30-40 слов) и  1 письменное упражнение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Всемирная история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География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Основы права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 и выполнить 1 задание (заполнить таблицу, прочитать статью, сравнить и раскрыть понятия и т.п.)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27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Физика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>
                          <a:solidFill>
                            <a:srgbClr val="0070C0"/>
                          </a:solidFill>
                          <a:effectLst/>
                        </a:rPr>
                        <a:t>1 параграф и выполнение лабораторной работы</a:t>
                      </a:r>
                      <a:r>
                        <a:rPr lang="kk-KZ" sz="110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Химия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6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Биология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параграф, 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88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Основы предпринимательства и бизнеса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 и  1 задание (опишите различия, или заполните таблицу, или найдите сходства и т.п.).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915FA50C-E7AC-4A62-9E6E-3BD2D513F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13912"/>
              </p:ext>
            </p:extLst>
          </p:nvPr>
        </p:nvGraphicFramePr>
        <p:xfrm>
          <a:off x="5938999" y="1136091"/>
          <a:ext cx="5101534" cy="5505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97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317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556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10 класс (ЕМН)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9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Казахский язык</a:t>
                      </a:r>
                      <a:r>
                        <a:rPr lang="kk-KZ" sz="1000">
                          <a:effectLst/>
                        </a:rPr>
                        <a:t>/Русский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100-110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 слов)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66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Казахская литература</a:t>
                      </a:r>
                      <a:r>
                        <a:rPr lang="kk-KZ" sz="1000">
                          <a:effectLst/>
                        </a:rPr>
                        <a:t>/Русская литература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- 10-15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 страниц чтения, 1-2 упражнения на анализ текста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65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Русский язык и литература</a:t>
                      </a:r>
                      <a:r>
                        <a:rPr lang="kk-KZ" sz="1000" dirty="0">
                          <a:effectLst/>
                        </a:rPr>
                        <a:t>/Казахский язык и литература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(50-60 слов ) и  1 письменное упражнение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1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Английский язык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(45-55 слов) и  1 письменное упражнение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1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Алгебра и начала анализа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</a:rPr>
                        <a:t>2 задачи и 8 примеров; или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70C0"/>
                          </a:solidFill>
                          <a:effectLst/>
                        </a:rPr>
                        <a:t>- 1 задача и 10 примеров</a:t>
                      </a:r>
                      <a:r>
                        <a:rPr lang="kk-KZ" sz="100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55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Геометрия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9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Информатика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1 интерактивное тестовое задание и ответить на 2-3 вопроса; или  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2 практических задания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9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История Казахстана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55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Самопознание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70C0"/>
                          </a:solidFill>
                          <a:effectLst/>
                        </a:rPr>
                        <a:t>- читать не более 10 стр. и ответить на 2-3 вопроса по тексту. </a:t>
                      </a:r>
                      <a:endParaRPr lang="ru-RU" sz="8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265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Физическая культура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265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Начальная военная и технологическая подготовка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70C0"/>
                          </a:solidFill>
                          <a:effectLst/>
                        </a:rPr>
                        <a:t>- 1 параграф и 1 задание по теме  (прочитать статью и проанализировать, или заполнить таблицу и т.п.).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896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1D7F67E-FD49-469B-9E3F-93EBB8E03557}"/>
              </a:ext>
            </a:extLst>
          </p:cNvPr>
          <p:cNvSpPr/>
          <p:nvPr/>
        </p:nvSpPr>
        <p:spPr>
          <a:xfrm>
            <a:off x="0" y="399696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FC9EBE-1667-404A-80BB-73FD9113977B}"/>
              </a:ext>
            </a:extLst>
          </p:cNvPr>
          <p:cNvSpPr/>
          <p:nvPr/>
        </p:nvSpPr>
        <p:spPr>
          <a:xfrm>
            <a:off x="1891781" y="400075"/>
            <a:ext cx="9910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Примерный объем учебных заданий для </a:t>
            </a:r>
            <a:r>
              <a:rPr lang="ru-RU" sz="2800" dirty="0" smtClean="0">
                <a:solidFill>
                  <a:schemeClr val="bg1"/>
                </a:solidFill>
              </a:rPr>
              <a:t>учащихся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353C8DD5-675B-45C1-A1D7-0911F000E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907703"/>
              </p:ext>
            </p:extLst>
          </p:nvPr>
        </p:nvGraphicFramePr>
        <p:xfrm>
          <a:off x="354738" y="1143921"/>
          <a:ext cx="4915889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72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886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130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Предметы по выбору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Физика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выполнение лабораторной работы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Химия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Биология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,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География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Всемирная история 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Основы предпринимательства и бизнеса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 и  1 задание (опишите различия, или заполните таблицу, или найдите сходства и т.п.). 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Графика и проектировани</a:t>
                      </a:r>
                      <a:r>
                        <a:rPr lang="kk-KZ" sz="1200">
                          <a:effectLst/>
                        </a:rPr>
                        <a:t>е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 - 1 параграф и 1 задание по теме (заполнить таблицу, подготовить сообщение и т.п.).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Основы права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 и выполнить 1 задание (заполнить таблицу, прочитать статью, сравнить и раскрыть понятия и т.п.)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FC572C20-663E-4031-83D3-8B070B2D39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212773"/>
              </p:ext>
            </p:extLst>
          </p:nvPr>
        </p:nvGraphicFramePr>
        <p:xfrm>
          <a:off x="5457847" y="1143921"/>
          <a:ext cx="6518627" cy="5889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47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238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5870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11 класс (ОГН)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Казахский язык</a:t>
                      </a:r>
                      <a:r>
                        <a:rPr lang="kk-KZ" sz="1200">
                          <a:effectLst/>
                        </a:rPr>
                        <a:t>/Русский язык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110-115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 слов)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Казахская литература</a:t>
                      </a:r>
                      <a:r>
                        <a:rPr lang="kk-KZ" sz="1200">
                          <a:effectLst/>
                        </a:rPr>
                        <a:t>/Русская литература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- 10-15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 страниц чтения, 1-2 упражнения на анализ текста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Русский язык и литература</a:t>
                      </a:r>
                      <a:r>
                        <a:rPr lang="kk-KZ" sz="1200">
                          <a:effectLst/>
                        </a:rPr>
                        <a:t>/Казахский язык и литература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(60-70 слов ) и 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Английский язык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(55-65 слов) и 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0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Алгебра и начала анализа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2 задачи и 8 примеров;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- 1 задача и 10 примеров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Геометрия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Информатика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1 интерактивное тестовое задание и ответить на 2-3 вопроса; или  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2 практических задания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История Казахстана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Самопознание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10 стр. и ответить на 2-3 вопроса по тексту.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Физическая культура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Начальная военная и технологическая подготовка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 и 1 задание по теме  (прочитать статью и проанализировать, или заполнить таблицу и т.п.).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825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FE09E816-C01B-4E91-8102-431782FB8170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FC9EBE-1667-404A-80BB-73FD9113977B}"/>
              </a:ext>
            </a:extLst>
          </p:cNvPr>
          <p:cNvSpPr/>
          <p:nvPr/>
        </p:nvSpPr>
        <p:spPr>
          <a:xfrm>
            <a:off x="1891781" y="400075"/>
            <a:ext cx="9910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Примерный объем учебных заданий для </a:t>
            </a:r>
            <a:r>
              <a:rPr lang="ru-RU" sz="2800" dirty="0" smtClean="0">
                <a:solidFill>
                  <a:schemeClr val="bg1"/>
                </a:solidFill>
              </a:rPr>
              <a:t>учащихся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63E0A7D1-1BA5-4DC7-8537-1B662B776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30659"/>
              </p:ext>
            </p:extLst>
          </p:nvPr>
        </p:nvGraphicFramePr>
        <p:xfrm>
          <a:off x="360726" y="1014243"/>
          <a:ext cx="4857631" cy="5330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8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437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709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Предметы по выбору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4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Иностранный язык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(40-50 слов) и  1 письменное упражнение по теме урока.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1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Всемирная история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1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Основы права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 и выполнить 1 задание (заполнить таблицу, прочитать статью, сравнить и раскрыть понятия и т.п.)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4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Физика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выполнение лабораторной работы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1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Химия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1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Биология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512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География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683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Основы предпринимательства и бизнеса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70C0"/>
                          </a:solidFill>
                          <a:effectLst/>
                        </a:rPr>
                        <a:t>- 1 параграф и  1 задание (опишите различия, или заполните таблицу, или найдите сходства и т.п.).</a:t>
                      </a:r>
                      <a:endParaRPr lang="ru-RU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879" marR="52879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0D219FC7-A9F8-477C-8366-81F24CA38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507225"/>
              </p:ext>
            </p:extLst>
          </p:nvPr>
        </p:nvGraphicFramePr>
        <p:xfrm>
          <a:off x="5474064" y="1014243"/>
          <a:ext cx="6507870" cy="5889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2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156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036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11 класс (ЕМН)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Казахский язык</a:t>
                      </a:r>
                      <a:r>
                        <a:rPr lang="kk-KZ" sz="1200">
                          <a:effectLst/>
                        </a:rPr>
                        <a:t>/Русский язык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устное упражнение (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110-115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 слов)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 и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Казахская литература</a:t>
                      </a:r>
                      <a:r>
                        <a:rPr lang="kk-KZ" sz="1200">
                          <a:effectLst/>
                        </a:rPr>
                        <a:t>/Русская литература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- 10-15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 страниц чтения, 1-2 упражнения на анализ текста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Русский язык и литература</a:t>
                      </a:r>
                      <a:r>
                        <a:rPr lang="kk-KZ" sz="1200">
                          <a:effectLst/>
                        </a:rPr>
                        <a:t>/Казахский язык и литература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(60-70 слов) и 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Английский язык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устное упражнение (55-65 слов) и  1 письменное упражнение по теме урока.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0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Алгебра и начала анализа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2 задачи и 8 примеров;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- 1 задача и 10 примеров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Геометрия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2 задачи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Информатика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</a:rPr>
                        <a:t>1 интерактивное тестовое задание и ответить на 2-3 вопроса; или  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</a:rPr>
                        <a:t>2 практических задания по теме урока.</a:t>
                      </a:r>
                      <a:endParaRPr lang="ru-RU" sz="105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История Казахстана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Самопознание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читать не более 10 стр. и ответить на 2-3 вопроса по тексту. 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Физическая культура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и выполнение комплекса физических упражнений по рекомендованному видео-ресурсу или рекомендаций педагога в соответствии с возрастными особенностями.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614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Начальная военная и технологическая подготовка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 и 1 задание по теме  (прочитать статью и проанализировать, или заполнить таблицу и т.п.).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233" marR="39233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164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950EC762-27ED-4D11-90D8-324EF3BBA94B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FC9EBE-1667-404A-80BB-73FD9113977B}"/>
              </a:ext>
            </a:extLst>
          </p:cNvPr>
          <p:cNvSpPr/>
          <p:nvPr/>
        </p:nvSpPr>
        <p:spPr>
          <a:xfrm>
            <a:off x="1891781" y="400075"/>
            <a:ext cx="9910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Примерный объем учебных заданий для </a:t>
            </a:r>
            <a:r>
              <a:rPr lang="ru-RU" sz="2800" dirty="0" smtClean="0">
                <a:solidFill>
                  <a:schemeClr val="bg1"/>
                </a:solidFill>
              </a:rPr>
              <a:t>учащихся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CBA92BF0-08DA-4980-ABF5-42C4EB35B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640124"/>
              </p:ext>
            </p:extLst>
          </p:nvPr>
        </p:nvGraphicFramePr>
        <p:xfrm>
          <a:off x="461319" y="1352291"/>
          <a:ext cx="11178746" cy="51339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33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154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770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Предметы по выбору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4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Физика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выполнение лабораторной работы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6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Химия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решение 1-2 задач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видеоресурса по теме и ответить на 3-5 вопросов.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26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Биология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параграф, 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26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География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параграф,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26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Всемирная история 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1 параграф и ответить на 3-5 вопросов;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- просмотр 1 видео-ресурса по теме и ответить на 3-5 вопросов</a:t>
                      </a: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168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Основы предпринимательства и бизнеса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 и  1 задание (опишите различия, или заполните таблицу, или найдите сходства и т.п.).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26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Графика и проектировани</a:t>
                      </a:r>
                      <a:r>
                        <a:rPr lang="kk-KZ" sz="1200">
                          <a:effectLst/>
                        </a:rPr>
                        <a:t>е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 - 1 параграф и 1 задание по теме (заполнить таблицу, подготовить сообщение и т.п.).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23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Основы права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параграф, и ответить на 3-5 вопросов или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</a:rPr>
                        <a:t>- 1 параграф и выполнить 1 задание (заполнить таблицу, прочитать статью, сравнить и раскрыть понятия и т.п.)</a:t>
                      </a:r>
                      <a:endParaRPr lang="ru-RU" sz="105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922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0DB2497-F515-4D69-A01E-5BB51073D2AA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522467" y="413261"/>
            <a:ext cx="9871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необходимо ребенку для обучения в дистанционном формате?</a:t>
            </a:r>
          </a:p>
        </p:txBody>
      </p:sp>
      <p:pic>
        <p:nvPicPr>
          <p:cNvPr id="5" name="Рисунок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958" y="1926436"/>
            <a:ext cx="2662639" cy="2324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133600" y="1327826"/>
            <a:ext cx="24336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Персональный</a:t>
            </a:r>
            <a:endParaRPr lang="en-US" alt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компьютер, </a:t>
            </a:r>
            <a:r>
              <a:rPr lang="ru-RU" alt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ноутбук, планшет или смартфон</a:t>
            </a:r>
            <a:endParaRPr lang="ru-RU" alt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35459" y="2965198"/>
            <a:ext cx="281495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Подключение к интернету (желательно широкополосный) проводной или беспроводной (3G или 4G / LTE) </a:t>
            </a:r>
          </a:p>
        </p:txBody>
      </p:sp>
      <p:sp>
        <p:nvSpPr>
          <p:cNvPr id="8" name="TextBox 23"/>
          <p:cNvSpPr txBox="1">
            <a:spLocks noChangeArrowheads="1"/>
          </p:cNvSpPr>
          <p:nvPr/>
        </p:nvSpPr>
        <p:spPr bwMode="auto">
          <a:xfrm>
            <a:off x="3469225" y="5064306"/>
            <a:ext cx="33022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Динамики и микрофон - встроенные или USB или беспроводные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Bluetooth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7800685" y="2495693"/>
            <a:ext cx="389303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Веб-камера или HD-веб-камера - встроенная или USB/ HD-камера или HD-видеокамера с картой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видеозахвата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мобильное устройство (смартфон или планшет) на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или </a:t>
            </a:r>
            <a:r>
              <a:rPr lang="ru-RU" altLang="ru-RU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Android</a:t>
            </a:r>
            <a:r>
              <a:rPr lang="ru-RU" alt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подключенным доступом к сети Интернет</a:t>
            </a:r>
          </a:p>
        </p:txBody>
      </p:sp>
    </p:spTree>
    <p:extLst>
      <p:ext uri="{BB962C8B-B14F-4D97-AF65-F5344CB8AC3E}">
        <p14:creationId xmlns:p14="http://schemas.microsoft.com/office/powerpoint/2010/main" val="1337093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8E6A830-0C81-4BBF-A48B-648EDF4F2641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1296857" y="396051"/>
            <a:ext cx="9712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обучения в 2020-2021 учебном году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1270" y="3284569"/>
            <a:ext cx="11663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Внимание! </a:t>
            </a:r>
            <a:r>
              <a:rPr lang="ru-RU" sz="2000" dirty="0">
                <a:solidFill>
                  <a:srgbClr val="0070C0"/>
                </a:solidFill>
              </a:rPr>
              <a:t>До 1 января 2021 года в школах полностью отменяются культурно-массовые и спортивно-массовые мероприятия.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8984" y="1369149"/>
            <a:ext cx="114658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Внимание!</a:t>
            </a:r>
            <a:r>
              <a:rPr lang="ru-RU" dirty="0"/>
              <a:t> </a:t>
            </a:r>
            <a:r>
              <a:rPr lang="ru-RU" sz="2000" dirty="0">
                <a:solidFill>
                  <a:srgbClr val="0070C0"/>
                </a:solidFill>
              </a:rPr>
              <a:t>При переходе школы из дистанционного в обычный режим обучения обучающиеся могут оставаться на дистанционном обучении по желанию родителей </a:t>
            </a:r>
            <a:r>
              <a:rPr lang="ru-RU" sz="1600" i="1" dirty="0">
                <a:solidFill>
                  <a:srgbClr val="0070C0"/>
                </a:solidFill>
              </a:rPr>
              <a:t>(до </a:t>
            </a:r>
            <a:r>
              <a:rPr lang="ru-RU" sz="1600" i="1" dirty="0" smtClean="0">
                <a:solidFill>
                  <a:srgbClr val="0070C0"/>
                </a:solidFill>
              </a:rPr>
              <a:t>снятия </a:t>
            </a:r>
            <a:r>
              <a:rPr lang="ru-RU" sz="1600" i="1" dirty="0">
                <a:solidFill>
                  <a:srgbClr val="0070C0"/>
                </a:solidFill>
              </a:rPr>
              <a:t>ограничительных мероприятий)</a:t>
            </a:r>
            <a:r>
              <a:rPr lang="ru-RU" sz="2000" dirty="0">
                <a:solidFill>
                  <a:srgbClr val="0070C0"/>
                </a:solidFill>
              </a:rPr>
              <a:t>. Для этого необходимо родителям подать заявление.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1270" y="5073352"/>
            <a:ext cx="11663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just"/>
            <a:r>
              <a:rPr lang="ru-RU" sz="2000" b="1" dirty="0">
                <a:solidFill>
                  <a:schemeClr val="accent2"/>
                </a:solidFill>
              </a:rPr>
              <a:t>Внимание! </a:t>
            </a: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Деятельность </a:t>
            </a:r>
            <a:r>
              <a:rPr lang="ru-RU" sz="2000" dirty="0">
                <a:solidFill>
                  <a:srgbClr val="0070C0"/>
                </a:solidFill>
              </a:rPr>
              <a:t>школьной столовой и буфета </a:t>
            </a:r>
            <a:r>
              <a:rPr lang="ru-RU" sz="2000" dirty="0" smtClean="0">
                <a:solidFill>
                  <a:srgbClr val="0070C0"/>
                </a:solidFill>
              </a:rPr>
              <a:t>будет временно </a:t>
            </a:r>
            <a:r>
              <a:rPr lang="ru-RU" sz="2000" dirty="0">
                <a:solidFill>
                  <a:srgbClr val="0070C0"/>
                </a:solidFill>
              </a:rPr>
              <a:t>приостановлена</a:t>
            </a:r>
          </a:p>
          <a:p>
            <a:pPr algn="just"/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8094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EC26253-4D2A-4FCC-BD7B-1D4342F15AF5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1231653" y="426287"/>
            <a:ext cx="9555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Рабочее место ребенка при дистанционном обучении</a:t>
            </a: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051FD9-D420-4DE1-8B39-4FE0E26D5B99}"/>
              </a:ext>
            </a:extLst>
          </p:cNvPr>
          <p:cNvSpPr txBox="1"/>
          <p:nvPr/>
        </p:nvSpPr>
        <p:spPr>
          <a:xfrm>
            <a:off x="254363" y="1571473"/>
            <a:ext cx="1147354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</a:rPr>
              <a:t>по возможности</a:t>
            </a:r>
            <a:r>
              <a:rPr lang="ru-RU" sz="2000" dirty="0">
                <a:solidFill>
                  <a:srgbClr val="0070C0"/>
                </a:solidFill>
              </a:rPr>
              <a:t> рабочий стол должен находиться недалеко от естественного освещения</a:t>
            </a:r>
            <a:endParaRPr lang="en-US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рекомендуется рабочее место ребенка располагать далеко от доступа маленьких детей</a:t>
            </a:r>
            <a:endParaRPr lang="en-US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для освещения можно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0070C0"/>
                </a:solidFill>
              </a:rPr>
              <a:t>применять обычные светильники, свет должен падать на клавиатуру сверху</a:t>
            </a:r>
            <a:endParaRPr lang="en-US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со стороны ведущей руки (обычно справа) должно быть оставлено место для ручной работы ребёнка на столе, для записей на бумаге</a:t>
            </a:r>
            <a:endParaRPr lang="en-US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во время работы ребенка должен быть выключен телевизор в комнате, по возможности обеспечена тишина и рабочая обстановка</a:t>
            </a:r>
            <a:endParaRPr lang="en-US" sz="2000" dirty="0">
              <a:solidFill>
                <a:srgbClr val="0070C0"/>
              </a:solidFill>
            </a:endParaRPr>
          </a:p>
          <a:p>
            <a:pPr marL="342900" indent="-342900" algn="just">
              <a:buFontTx/>
              <a:buChar char="-"/>
            </a:pP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0087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7E18AED-BC67-4C28-999F-EB646B2B8E1D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1312176" y="406486"/>
            <a:ext cx="10333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 учебы и отдыха ребенка при дистанционном обучении</a:t>
            </a:r>
          </a:p>
          <a:p>
            <a:pPr algn="ctr"/>
            <a:endParaRPr lang="ru-RU" sz="2400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EE1A5FC-6378-42EE-9A91-DFC5C9457B27}"/>
              </a:ext>
            </a:extLst>
          </p:cNvPr>
          <p:cNvSpPr txBox="1"/>
          <p:nvPr/>
        </p:nvSpPr>
        <p:spPr>
          <a:xfrm>
            <a:off x="230813" y="1009697"/>
            <a:ext cx="11730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Главная задача: сделать процесс обучения комфортным, чтобы  у детей не пропал интерес к учебе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883B37-E356-4C1A-9EC6-70EE7BEED5FB}"/>
              </a:ext>
            </a:extLst>
          </p:cNvPr>
          <p:cNvSpPr txBox="1"/>
          <p:nvPr/>
        </p:nvSpPr>
        <p:spPr>
          <a:xfrm>
            <a:off x="230812" y="1243576"/>
            <a:ext cx="1194774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Подъем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Гигиенические процедуры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Утренняя гимнастика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Завтрак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Короткий отдых (10-15 минут)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Уроки по расписанию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Обед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Короткий отдых (10-15 минут)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Занятие творческими видами деятельности, </a:t>
            </a:r>
            <a:r>
              <a:rPr lang="ru-RU" sz="2000" dirty="0" smtClean="0">
                <a:solidFill>
                  <a:srgbClr val="0070C0"/>
                </a:solidFill>
              </a:rPr>
              <a:t>чтение </a:t>
            </a:r>
            <a:r>
              <a:rPr lang="ru-RU" sz="2000" dirty="0">
                <a:solidFill>
                  <a:srgbClr val="0070C0"/>
                </a:solidFill>
              </a:rPr>
              <a:t>познавательных </a:t>
            </a:r>
            <a:r>
              <a:rPr lang="ru-RU" sz="2000" dirty="0" smtClean="0">
                <a:solidFill>
                  <a:srgbClr val="0070C0"/>
                </a:solidFill>
              </a:rPr>
              <a:t>книг,  </a:t>
            </a:r>
            <a:r>
              <a:rPr lang="ru-RU" sz="2000" dirty="0">
                <a:solidFill>
                  <a:srgbClr val="0070C0"/>
                </a:solidFill>
              </a:rPr>
              <a:t>помощь по дому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Выполнение учебных заданий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Ужин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Гигиенические процедуры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Отбой</a:t>
            </a:r>
            <a:endParaRPr lang="ru-RU" dirty="0"/>
          </a:p>
        </p:txBody>
      </p:sp>
      <p:pic>
        <p:nvPicPr>
          <p:cNvPr id="10" name="Picture 4" descr="Каким должен быть правильный режим дня школьника">
            <a:extLst>
              <a:ext uri="{FF2B5EF4-FFF2-40B4-BE49-F238E27FC236}">
                <a16:creationId xmlns:a16="http://schemas.microsoft.com/office/drawing/2014/main" xmlns="" id="{6F8D8053-FD09-4932-8EFD-4451129DD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701" y="1612908"/>
            <a:ext cx="2716190" cy="287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B4EE508-61EE-446C-8A90-F0A115757B43}"/>
              </a:ext>
            </a:extLst>
          </p:cNvPr>
          <p:cNvSpPr txBox="1"/>
          <p:nvPr/>
        </p:nvSpPr>
        <p:spPr>
          <a:xfrm>
            <a:off x="5048150" y="5457337"/>
            <a:ext cx="585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accent2"/>
                </a:solidFill>
              </a:rPr>
              <a:t>Родителям необходимо обратить  внимание на выполнение детьми </a:t>
            </a:r>
            <a:r>
              <a:rPr lang="kk-KZ" dirty="0">
                <a:solidFill>
                  <a:schemeClr val="accent2"/>
                </a:solidFill>
              </a:rPr>
              <a:t>здоровьесберегающих упражнений, физминуток, </a:t>
            </a:r>
            <a:r>
              <a:rPr lang="kk-KZ" dirty="0" smtClean="0">
                <a:solidFill>
                  <a:schemeClr val="accent2"/>
                </a:solidFill>
              </a:rPr>
              <a:t>рациональное использование </a:t>
            </a:r>
            <a:r>
              <a:rPr lang="kk-KZ" dirty="0">
                <a:solidFill>
                  <a:schemeClr val="accent2"/>
                </a:solidFill>
              </a:rPr>
              <a:t>времени для </a:t>
            </a:r>
            <a:r>
              <a:rPr lang="kk-KZ" dirty="0" smtClean="0">
                <a:solidFill>
                  <a:schemeClr val="accent2"/>
                </a:solidFill>
              </a:rPr>
              <a:t>учебы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82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3E3E910-0CFE-471E-806A-9691A70831D5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6589230-E529-4A43-A877-1A56562BB126}"/>
              </a:ext>
            </a:extLst>
          </p:cNvPr>
          <p:cNvSpPr/>
          <p:nvPr/>
        </p:nvSpPr>
        <p:spPr>
          <a:xfrm>
            <a:off x="372070" y="1228397"/>
            <a:ext cx="1173103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r>
              <a:rPr lang="ru-RU" sz="2000" b="1" dirty="0">
                <a:solidFill>
                  <a:schemeClr val="accent2"/>
                </a:solidFill>
              </a:rPr>
              <a:t>Вопросы повестки родительского собрания:</a:t>
            </a:r>
          </a:p>
          <a:p>
            <a:pPr algn="just"/>
            <a:endParaRPr lang="ru-RU" sz="2000" b="1" dirty="0">
              <a:solidFill>
                <a:schemeClr val="accent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Форматы обучения в новом учебном году </a:t>
            </a:r>
            <a:r>
              <a:rPr lang="en-US" sz="1600" i="1" dirty="0">
                <a:solidFill>
                  <a:srgbClr val="0070C0"/>
                </a:solidFill>
              </a:rPr>
              <a:t>(</a:t>
            </a:r>
            <a:r>
              <a:rPr lang="ru-RU" sz="1600" i="1" dirty="0">
                <a:solidFill>
                  <a:srgbClr val="0070C0"/>
                </a:solidFill>
              </a:rPr>
              <a:t>каждая школа информирует родителей о том формате, в котором будут обучаться в данной школе</a:t>
            </a:r>
            <a:r>
              <a:rPr lang="en-US" sz="1600" i="1" dirty="0">
                <a:solidFill>
                  <a:srgbClr val="0070C0"/>
                </a:solidFill>
              </a:rPr>
              <a:t>)</a:t>
            </a:r>
            <a:r>
              <a:rPr lang="ru-RU" sz="1600" i="1" dirty="0">
                <a:solidFill>
                  <a:srgbClr val="0070C0"/>
                </a:solidFill>
              </a:rPr>
              <a:t>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Соблюдение санитарных требований при штатном режиме обучения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Дистанционное обучение: правила поведения и рабочее место ребенка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Ознакомление с образовательной интернет-платформой, на которой будет проводиться дистанционное обучение </a:t>
            </a:r>
            <a:r>
              <a:rPr lang="kk-KZ" sz="1600" i="1" dirty="0">
                <a:solidFill>
                  <a:srgbClr val="0070C0"/>
                </a:solidFill>
              </a:rPr>
              <a:t>(демонстрация на экране)</a:t>
            </a:r>
            <a:endParaRPr lang="ru-RU" sz="1600" i="1" dirty="0">
              <a:solidFill>
                <a:srgbClr val="0070C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Система оценивания обучающихся в новом учебном году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Режим учебы и отдыха детей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Как мотивировать ребенка к самостоятельному обучению?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Правила, которые прививают родители детям для безопасной работы в Интернете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Знакомство с правилами родительского контроля работы детей в Интернете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 Психология взаимоотношений родителей и детей</a:t>
            </a:r>
          </a:p>
          <a:p>
            <a:pPr algn="just"/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1031846" y="410098"/>
            <a:ext cx="98906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общереспубликанское родительское собрание</a:t>
            </a:r>
          </a:p>
          <a:p>
            <a:pPr algn="ctr">
              <a:lnSpc>
                <a:spcPct val="100000"/>
              </a:lnSpc>
            </a:pP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416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88042E5-1D54-4AFB-9914-1480FB3B5F3C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1308100" y="406486"/>
            <a:ext cx="97714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Требования </a:t>
            </a:r>
            <a:r>
              <a:rPr lang="ru-RU" sz="2800" dirty="0">
                <a:solidFill>
                  <a:schemeClr val="bg1"/>
                </a:solidFill>
              </a:rPr>
              <a:t>к школьной </a:t>
            </a:r>
            <a:r>
              <a:rPr lang="ru-RU" sz="2800" dirty="0" smtClean="0">
                <a:solidFill>
                  <a:schemeClr val="bg1"/>
                </a:solidFill>
              </a:rPr>
              <a:t>форме </a:t>
            </a:r>
            <a:endParaRPr lang="ru-RU" sz="2800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B9B2D36-113D-4D6B-B115-314CA93D4706}"/>
              </a:ext>
            </a:extLst>
          </p:cNvPr>
          <p:cNvSpPr txBox="1"/>
          <p:nvPr/>
        </p:nvSpPr>
        <p:spPr>
          <a:xfrm>
            <a:off x="393700" y="1636646"/>
            <a:ext cx="116425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70C0"/>
                </a:solidFill>
              </a:rPr>
              <a:t>Требования к школьной форме сохраняются</a:t>
            </a: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На </a:t>
            </a:r>
            <a:r>
              <a:rPr lang="ru-RU" sz="2000" dirty="0" smtClean="0">
                <a:solidFill>
                  <a:srgbClr val="0070C0"/>
                </a:solidFill>
              </a:rPr>
              <a:t>2020-2021учебный год </a:t>
            </a:r>
            <a:r>
              <a:rPr lang="ru-RU" sz="2000" dirty="0">
                <a:solidFill>
                  <a:srgbClr val="0070C0"/>
                </a:solidFill>
              </a:rPr>
              <a:t>Министерством внесены изменения в  приказ</a:t>
            </a:r>
          </a:p>
          <a:p>
            <a:r>
              <a:rPr lang="ru-RU" sz="2000" dirty="0">
                <a:solidFill>
                  <a:srgbClr val="0070C0"/>
                </a:solidFill>
              </a:rPr>
              <a:t>относительно требований к обязательной школьной форме </a:t>
            </a:r>
          </a:p>
          <a:p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На период действия ограничительных мероприятий детям можно посещать школу, учебные занятия </a:t>
            </a:r>
            <a:r>
              <a:rPr lang="ru-RU" sz="2000" dirty="0" smtClean="0">
                <a:solidFill>
                  <a:srgbClr val="0070C0"/>
                </a:solidFill>
              </a:rPr>
              <a:t>в </a:t>
            </a:r>
            <a:r>
              <a:rPr lang="ru-RU" sz="2000" dirty="0">
                <a:solidFill>
                  <a:srgbClr val="0070C0"/>
                </a:solidFill>
              </a:rPr>
              <a:t>удобной </a:t>
            </a:r>
            <a:r>
              <a:rPr lang="ru-RU" sz="2000" dirty="0" smtClean="0">
                <a:solidFill>
                  <a:srgbClr val="0070C0"/>
                </a:solidFill>
              </a:rPr>
              <a:t>и опрятной одежде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4955B2B-AEE6-4D2E-98F3-972159F9078D}"/>
              </a:ext>
            </a:extLst>
          </p:cNvPr>
          <p:cNvSpPr/>
          <p:nvPr/>
        </p:nvSpPr>
        <p:spPr>
          <a:xfrm>
            <a:off x="393700" y="481078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Родителям необходимо подобрать </a:t>
            </a:r>
            <a:r>
              <a:rPr lang="ru-RU" dirty="0" smtClean="0">
                <a:solidFill>
                  <a:srgbClr val="0070C0"/>
                </a:solidFill>
              </a:rPr>
              <a:t>удобную </a:t>
            </a:r>
            <a:r>
              <a:rPr lang="ru-RU" dirty="0">
                <a:solidFill>
                  <a:srgbClr val="0070C0"/>
                </a:solidFill>
              </a:rPr>
              <a:t>для занятий одежду и объяснить ребенку, что одежда 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дисциплинирует и настраивает на учебу </a:t>
            </a:r>
          </a:p>
        </p:txBody>
      </p:sp>
      <p:pic>
        <p:nvPicPr>
          <p:cNvPr id="8" name="Picture 2" descr="Биыл мектеп формасына жаңа өзгерістер енгізіледі - ҚазБілім">
            <a:extLst>
              <a:ext uri="{FF2B5EF4-FFF2-40B4-BE49-F238E27FC236}">
                <a16:creationId xmlns:a16="http://schemas.microsoft.com/office/drawing/2014/main" xmlns="" id="{4A089D6B-6859-4273-B577-15E88B2DE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301" y="3883415"/>
            <a:ext cx="2819400" cy="281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7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EABC5E5-D2CB-4659-A903-089C40644D3E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A82A81-1451-435B-B372-248429FBDEC1}"/>
              </a:ext>
            </a:extLst>
          </p:cNvPr>
          <p:cNvSpPr txBox="1"/>
          <p:nvPr/>
        </p:nvSpPr>
        <p:spPr>
          <a:xfrm>
            <a:off x="457200" y="415636"/>
            <a:ext cx="115962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мотивировать ребенка к самостоятельной работе и обучению?</a:t>
            </a:r>
          </a:p>
          <a:p>
            <a:endParaRPr lang="ru-RU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38F8903-F22A-4E9C-9D34-5ACF1148B8E5}"/>
              </a:ext>
            </a:extLst>
          </p:cNvPr>
          <p:cNvSpPr txBox="1"/>
          <p:nvPr/>
        </p:nvSpPr>
        <p:spPr>
          <a:xfrm>
            <a:off x="3541962" y="1340816"/>
            <a:ext cx="739125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b="1" dirty="0">
                <a:solidFill>
                  <a:schemeClr val="accent2"/>
                </a:solidFill>
              </a:rPr>
              <a:t>П</a:t>
            </a:r>
            <a:r>
              <a:rPr lang="ru-RU" b="1" dirty="0" err="1">
                <a:solidFill>
                  <a:schemeClr val="accent2"/>
                </a:solidFill>
              </a:rPr>
              <a:t>опулярные</a:t>
            </a:r>
            <a:r>
              <a:rPr lang="ru-RU" b="1" dirty="0">
                <a:solidFill>
                  <a:schemeClr val="accent2"/>
                </a:solidFill>
              </a:rPr>
              <a:t> мотивы повышения мотивации ребенка к учёбе:</a:t>
            </a:r>
          </a:p>
          <a:p>
            <a:endParaRPr lang="ru-RU" sz="1000" dirty="0">
              <a:solidFill>
                <a:srgbClr val="0070C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стремление быть эрудированным и образованным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000" dirty="0">
              <a:solidFill>
                <a:srgbClr val="0070C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желание расширить круг общения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000" dirty="0">
              <a:solidFill>
                <a:srgbClr val="0070C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стремление раскрыть свои таланты и быть лидером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0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«необходимость» учиться (статус школьника)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CDB9CED-A589-44DF-88BB-148CB9829137}"/>
              </a:ext>
            </a:extLst>
          </p:cNvPr>
          <p:cNvSpPr txBox="1"/>
          <p:nvPr/>
        </p:nvSpPr>
        <p:spPr>
          <a:xfrm>
            <a:off x="695326" y="3862145"/>
            <a:ext cx="74895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Что необходимо?</a:t>
            </a:r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Личный пример взрослых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Требование реальных знаний, а не оценок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Научить применять полученные знания на практике </a:t>
            </a:r>
            <a:endParaRPr lang="ru-RU" dirty="0"/>
          </a:p>
        </p:txBody>
      </p:sp>
      <p:pic>
        <p:nvPicPr>
          <p:cNvPr id="8" name="Picture 2" descr="Дистанционное обучение в Казахстане. Готовлюсь к урокам для ...">
            <a:extLst>
              <a:ext uri="{FF2B5EF4-FFF2-40B4-BE49-F238E27FC236}">
                <a16:creationId xmlns:a16="http://schemas.microsoft.com/office/drawing/2014/main" xmlns="" id="{FC5D289B-D5F9-4DD0-A909-42EBBC1BF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302" y="3741071"/>
            <a:ext cx="2235198" cy="248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Бала тәрбиесі ананың құрсағынан басталады | SN.kz - жаңалықтар ...">
            <a:extLst>
              <a:ext uri="{FF2B5EF4-FFF2-40B4-BE49-F238E27FC236}">
                <a16:creationId xmlns:a16="http://schemas.microsoft.com/office/drawing/2014/main" xmlns="" id="{C195D943-2836-4819-8CEE-3F11D09F1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70" y="1475648"/>
            <a:ext cx="2847488" cy="189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7979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C45791D-8177-4164-8106-0453B69BF581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5553925-68A1-40B6-9322-AE98F0D5B7A0}"/>
              </a:ext>
            </a:extLst>
          </p:cNvPr>
          <p:cNvSpPr txBox="1"/>
          <p:nvPr/>
        </p:nvSpPr>
        <p:spPr>
          <a:xfrm>
            <a:off x="28834" y="385894"/>
            <a:ext cx="12134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для родителей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6001102-8EB9-473C-B0E6-DCD14C3BFC67}"/>
              </a:ext>
            </a:extLst>
          </p:cNvPr>
          <p:cNvSpPr txBox="1"/>
          <p:nvPr/>
        </p:nvSpPr>
        <p:spPr>
          <a:xfrm>
            <a:off x="206433" y="1321510"/>
            <a:ext cx="117796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Будьте в курсе того, чем занимаются ваши дети в Интернете. Попросите их научить вас </a:t>
            </a:r>
            <a:r>
              <a:rPr lang="ru-RU" dirty="0" smtClean="0">
                <a:solidFill>
                  <a:srgbClr val="0070C0"/>
                </a:solidFill>
              </a:rPr>
              <a:t>пользоваться </a:t>
            </a:r>
            <a:r>
              <a:rPr lang="ru-RU" dirty="0">
                <a:solidFill>
                  <a:srgbClr val="0070C0"/>
                </a:solidFill>
              </a:rPr>
              <a:t>приложениями, которыми вы не пользовались ранее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Научите открывать полезные сайты, познавательные ресурсы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Задавайте вопросы, что интересного узнал после знакомства с информацией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Помогите своим детям понять, что они не должны размещать в Сети информацию о себе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Если ваш ребенок получает спам (нежелательную электронную почту), напомните ему, чтобы он не верил написанному в таких письмах и ни в коем случае не отвечал на них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Объясните детям, что нельзя открывать файлы, присланные незнакомыми людьми. Эти файлы могут содержать вирусы или </a:t>
            </a:r>
            <a:r>
              <a:rPr lang="ru-RU" dirty="0" smtClean="0">
                <a:solidFill>
                  <a:srgbClr val="0070C0"/>
                </a:solidFill>
              </a:rPr>
              <a:t>фото- </a:t>
            </a:r>
            <a:r>
              <a:rPr lang="ru-RU" dirty="0">
                <a:solidFill>
                  <a:srgbClr val="0070C0"/>
                </a:solidFill>
              </a:rPr>
              <a:t>видеоматериалы непристойного или агрессивного содержания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Объясните, что некоторые люди в Интернете могут говорить неправду и быть не теми, за кого себя выдают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Постоянно общайтесь со своими детьми, рассказывайте, советуйте, как правильно поступать и реагировать на действия других людей в Интернете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Научите своих детей правильно реагировать, если их кто-то обидел в Сети или они получили/натолкнулись на агрессивный контент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Убедитесь, что на компьютере, которым пользуются ваши дети, установлены и правильно настроены средства фильтрации по возрасту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5862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330B896-64C0-485A-9BDB-1092B44B767D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E410F9E-A6FF-4F1F-852D-315ABAD79027}"/>
              </a:ext>
            </a:extLst>
          </p:cNvPr>
          <p:cNvSpPr txBox="1"/>
          <p:nvPr/>
        </p:nvSpPr>
        <p:spPr>
          <a:xfrm>
            <a:off x="115331" y="459058"/>
            <a:ext cx="120766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600" dirty="0" smtClean="0">
                <a:solidFill>
                  <a:schemeClr val="bg1"/>
                </a:solidFill>
              </a:rPr>
              <a:t>Контроль </a:t>
            </a:r>
            <a:r>
              <a:rPr lang="ru-RU" sz="2600" dirty="0">
                <a:solidFill>
                  <a:schemeClr val="bg1"/>
                </a:solidFill>
              </a:rPr>
              <a:t>работы детей </a:t>
            </a:r>
            <a:r>
              <a:rPr lang="ru-RU" sz="2600" dirty="0" smtClean="0">
                <a:solidFill>
                  <a:schemeClr val="bg1"/>
                </a:solidFill>
              </a:rPr>
              <a:t>в сети Интернет</a:t>
            </a:r>
            <a:endParaRPr lang="ru-RU" sz="26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9B639A6-6CDB-4A0F-98A1-CF5BA04DAEB3}"/>
              </a:ext>
            </a:extLst>
          </p:cNvPr>
          <p:cNvSpPr txBox="1"/>
          <p:nvPr/>
        </p:nvSpPr>
        <p:spPr>
          <a:xfrm>
            <a:off x="245300" y="2362525"/>
            <a:ext cx="1170140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Поместите компьютер на видном месте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Ограничьте время для игр </a:t>
            </a:r>
            <a:r>
              <a:rPr lang="ru-RU" sz="2000" dirty="0" smtClean="0">
                <a:solidFill>
                  <a:srgbClr val="0070C0"/>
                </a:solidFill>
              </a:rPr>
              <a:t> в Интернете во </a:t>
            </a:r>
            <a:r>
              <a:rPr lang="ru-RU" sz="2000" dirty="0">
                <a:solidFill>
                  <a:srgbClr val="0070C0"/>
                </a:solidFill>
              </a:rPr>
              <a:t>внеурочное время (15–30 минут в день)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Интересуйтесь историей посещения Интернета вашим ребенком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Говорите с ребенком о том, что он видит и делает в компьютере или мобильном устройстве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Предлагайте детям проводить время у компьютера с толком и осваивать конкретные умения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</a:rPr>
              <a:t>Показывайте пример. Дети в большой мере копируют поведение своих родителей </a:t>
            </a:r>
          </a:p>
        </p:txBody>
      </p:sp>
      <p:pic>
        <p:nvPicPr>
          <p:cNvPr id="7" name="Picture 2" descr="Дистанционное обучение в Казахстане: ВУЗы, цены, условия обучения ...">
            <a:extLst>
              <a:ext uri="{FF2B5EF4-FFF2-40B4-BE49-F238E27FC236}">
                <a16:creationId xmlns:a16="http://schemas.microsoft.com/office/drawing/2014/main" xmlns="" id="{2D312AB3-768D-415D-9E00-087617557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1063065"/>
            <a:ext cx="2171701" cy="179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9324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4404B86-7DFA-44F0-98F5-7AA031F6B0E2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1C18BF3-55A7-48B9-8018-811936C47158}"/>
              </a:ext>
            </a:extLst>
          </p:cNvPr>
          <p:cNvSpPr txBox="1"/>
          <p:nvPr/>
        </p:nvSpPr>
        <p:spPr>
          <a:xfrm>
            <a:off x="1330037" y="410081"/>
            <a:ext cx="8497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Психология взаимоотношений родителей и детей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BF3A50-4A62-4527-BECD-543F9D315FA2}"/>
              </a:ext>
            </a:extLst>
          </p:cNvPr>
          <p:cNvSpPr txBox="1"/>
          <p:nvPr/>
        </p:nvSpPr>
        <p:spPr>
          <a:xfrm>
            <a:off x="155219" y="1105494"/>
            <a:ext cx="106394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Уважайте личность ребёнка. Не допускайте произвола в своих действиях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Формируйте адекватную самооценку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Приобщайте ребёнка к реальным делам семьи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Развивайте силу воли ребёнка. Учите прилагать усилия для достижения цели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Учите ребёнка планировать, составлять план действий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Научите общаться с другими детьми, людьми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Формируйте у ребёнка нравственные качества: доброту, порядочность, сочувствие, взаимопомощь, ответственность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Поддерживайте привычный ритм жизни семьи, насколько это возможно, или создавайте новые семейные традиции (игры)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Поощряйте общения детей со своими сверстниками (например, социальные сети в зависимости от возраста ребенка) с ограничением времени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</p:txBody>
      </p:sp>
      <p:pic>
        <p:nvPicPr>
          <p:cNvPr id="10242" name="Picture 2" descr="Психология отношений между родителями и детьми &gt; ЧитаРики">
            <a:extLst>
              <a:ext uri="{FF2B5EF4-FFF2-40B4-BE49-F238E27FC236}">
                <a16:creationId xmlns:a16="http://schemas.microsoft.com/office/drawing/2014/main" xmlns="" id="{65F354C7-682B-479D-8A7E-7C12D5C86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776" y="948777"/>
            <a:ext cx="2432544" cy="161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9352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9C8F107-B48B-47F7-9430-91CAD051E2E3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BF3A50-4A62-4527-BECD-543F9D315FA2}"/>
              </a:ext>
            </a:extLst>
          </p:cNvPr>
          <p:cNvSpPr txBox="1"/>
          <p:nvPr/>
        </p:nvSpPr>
        <p:spPr>
          <a:xfrm>
            <a:off x="155218" y="1026150"/>
            <a:ext cx="1192969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sz="2000" b="1" dirty="0" smtClean="0">
                <a:solidFill>
                  <a:schemeClr val="accent2"/>
                </a:solidFill>
              </a:rPr>
              <a:t>Расскажите </a:t>
            </a:r>
            <a:r>
              <a:rPr lang="ru-RU" sz="2000" b="1" dirty="0">
                <a:solidFill>
                  <a:schemeClr val="accent2"/>
                </a:solidFill>
              </a:rPr>
              <a:t>детям о путях передачи </a:t>
            </a:r>
            <a:r>
              <a:rPr lang="en-US" sz="2000" b="1" dirty="0">
                <a:solidFill>
                  <a:schemeClr val="accent2"/>
                </a:solidFill>
              </a:rPr>
              <a:t>COVID-19</a:t>
            </a:r>
            <a:r>
              <a:rPr lang="ru-RU" sz="2000" b="1" dirty="0">
                <a:solidFill>
                  <a:schemeClr val="accent2"/>
                </a:solidFill>
              </a:rPr>
              <a:t> </a:t>
            </a:r>
          </a:p>
          <a:p>
            <a:pPr algn="ctr"/>
            <a:r>
              <a:rPr lang="ru-RU" sz="2000" b="1" dirty="0">
                <a:solidFill>
                  <a:schemeClr val="accent2"/>
                </a:solidFill>
              </a:rPr>
              <a:t>и о мерах по недопущению заражения им</a:t>
            </a:r>
          </a:p>
          <a:p>
            <a:pPr algn="just"/>
            <a:r>
              <a:rPr lang="ru-RU" sz="1700" dirty="0">
                <a:solidFill>
                  <a:srgbClr val="0070C0"/>
                </a:solidFill>
              </a:rPr>
              <a:t> </a:t>
            </a:r>
          </a:p>
          <a:p>
            <a:pPr algn="just"/>
            <a:r>
              <a:rPr lang="ru-RU" sz="1700" dirty="0">
                <a:solidFill>
                  <a:srgbClr val="0070C0"/>
                </a:solidFill>
              </a:rPr>
              <a:t>	</a:t>
            </a:r>
            <a:r>
              <a:rPr lang="ru-RU" sz="1700" u="sng" dirty="0">
                <a:solidFill>
                  <a:srgbClr val="0070C0"/>
                </a:solidFill>
              </a:rPr>
              <a:t>Объясните, как избежать заражения: </a:t>
            </a:r>
          </a:p>
          <a:p>
            <a:pPr algn="just"/>
            <a:endParaRPr lang="ru-RU" sz="1700" u="sng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rgbClr val="0070C0"/>
                </a:solidFill>
              </a:rPr>
              <a:t>не контактировать с людьми, имеющими признаки простуды и ОРВИ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rgbClr val="0070C0"/>
                </a:solidFill>
              </a:rPr>
              <a:t>не посещать массовые мероприятия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rgbClr val="0070C0"/>
                </a:solidFill>
              </a:rPr>
              <a:t>как можно чаще мыть руки с мылом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rgbClr val="0070C0"/>
                </a:solidFill>
              </a:rPr>
              <a:t>по возможности, не трогать руками глаза, рот и нос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rgbClr val="0070C0"/>
                </a:solidFill>
              </a:rPr>
              <a:t>по возможности, не прикасаться к ручкам, перилам, другим предметам и поверхностям в общественных местах </a:t>
            </a:r>
          </a:p>
          <a:p>
            <a:pPr algn="just"/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rgbClr val="0070C0"/>
                </a:solidFill>
              </a:rPr>
              <a:t>вести здоровый образ жизни, вовремя ложиться спать и высыпаться, сбалансированно питаться и регулярно делать зарядку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rgbClr val="0070C0"/>
                </a:solidFill>
              </a:rPr>
              <a:t>регулярно проветривать помещение и делать влажную уборку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11268" name="Picture 4" descr="Иммунолог перечислил варианты избежать заражения коронавирусом ...">
            <a:extLst>
              <a:ext uri="{FF2B5EF4-FFF2-40B4-BE49-F238E27FC236}">
                <a16:creationId xmlns:a16="http://schemas.microsoft.com/office/drawing/2014/main" xmlns="" id="{14286ADD-783B-499D-AF83-B3C7C03D7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103" y="2146492"/>
            <a:ext cx="2290192" cy="128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3533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B84107D-1C5C-4D1A-B6E7-C1313EA7C566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1C18BF3-55A7-48B9-8018-811936C47158}"/>
              </a:ext>
            </a:extLst>
          </p:cNvPr>
          <p:cNvSpPr txBox="1"/>
          <p:nvPr/>
        </p:nvSpPr>
        <p:spPr>
          <a:xfrm>
            <a:off x="1246910" y="335125"/>
            <a:ext cx="28084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dirty="0">
                <a:solidFill>
                  <a:schemeClr val="bg1"/>
                </a:solidFill>
              </a:rPr>
              <a:t> </a:t>
            </a:r>
            <a:endParaRPr lang="ru-RU" sz="27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BF3A50-4A62-4527-BECD-543F9D315FA2}"/>
              </a:ext>
            </a:extLst>
          </p:cNvPr>
          <p:cNvSpPr txBox="1"/>
          <p:nvPr/>
        </p:nvSpPr>
        <p:spPr>
          <a:xfrm>
            <a:off x="112738" y="1172155"/>
            <a:ext cx="1188026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	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  <a:p>
            <a:pPr algn="ctr"/>
            <a:r>
              <a:rPr lang="ru-RU" dirty="0">
                <a:solidFill>
                  <a:srgbClr val="0070C0"/>
                </a:solidFill>
              </a:rPr>
              <a:t>   	</a:t>
            </a:r>
            <a:r>
              <a:rPr lang="ru-RU" sz="2000" b="1" dirty="0">
                <a:solidFill>
                  <a:schemeClr val="accent2"/>
                </a:solidFill>
              </a:rPr>
              <a:t>Ответственность организаций образования:</a:t>
            </a:r>
          </a:p>
          <a:p>
            <a:pPr algn="ctr"/>
            <a:r>
              <a:rPr lang="ru-RU" sz="2000" b="1" dirty="0">
                <a:solidFill>
                  <a:schemeClr val="accent2"/>
                </a:solidFill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информирование родителей или законных представителей об условиях и особенностях обучения, в </a:t>
            </a:r>
            <a:r>
              <a:rPr lang="ru-RU" dirty="0" err="1">
                <a:solidFill>
                  <a:srgbClr val="0070C0"/>
                </a:solidFill>
              </a:rPr>
              <a:t>т.ч</a:t>
            </a:r>
            <a:r>
              <a:rPr lang="ru-RU" dirty="0">
                <a:solidFill>
                  <a:srgbClr val="0070C0"/>
                </a:solidFill>
              </a:rPr>
              <a:t>. дистанционного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ознакомление с рекомендациями, связанными с безопасным использованием компьютера и Интернета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обеспечение </a:t>
            </a:r>
            <a:r>
              <a:rPr lang="ru-RU" dirty="0" smtClean="0">
                <a:solidFill>
                  <a:srgbClr val="0070C0"/>
                </a:solidFill>
              </a:rPr>
              <a:t>учащихся информационными </a:t>
            </a:r>
            <a:r>
              <a:rPr lang="ru-RU" dirty="0">
                <a:solidFill>
                  <a:srgbClr val="0070C0"/>
                </a:solidFill>
              </a:rPr>
              <a:t>ресурсами </a:t>
            </a:r>
            <a:r>
              <a:rPr lang="ru-RU" sz="1600" i="1" dirty="0">
                <a:solidFill>
                  <a:srgbClr val="0070C0"/>
                </a:solidFill>
              </a:rPr>
              <a:t>(Интернет-платформа)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70C0"/>
                </a:solidFill>
              </a:rPr>
              <a:t>обеспечение </a:t>
            </a:r>
            <a:r>
              <a:rPr lang="ru-RU" dirty="0">
                <a:solidFill>
                  <a:srgbClr val="0070C0"/>
                </a:solidFill>
              </a:rPr>
              <a:t>учебниками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выполнение образовательных программ и соблюдение 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графика </a:t>
            </a:r>
            <a:r>
              <a:rPr lang="ru-RU" sz="1600" i="1" dirty="0">
                <a:solidFill>
                  <a:srgbClr val="0070C0"/>
                </a:solidFill>
              </a:rPr>
              <a:t>(расписания) </a:t>
            </a:r>
            <a:r>
              <a:rPr lang="ru-RU" dirty="0">
                <a:solidFill>
                  <a:srgbClr val="0070C0"/>
                </a:solidFill>
              </a:rPr>
              <a:t>учебных занятий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организация сопровождения обучающихся и их родителей </a:t>
            </a:r>
            <a:r>
              <a:rPr lang="ru-RU" sz="1600" i="1" dirty="0">
                <a:solidFill>
                  <a:srgbClr val="0070C0"/>
                </a:solidFill>
              </a:rPr>
              <a:t>(законных представителей) </a:t>
            </a:r>
            <a:r>
              <a:rPr lang="ru-RU" dirty="0">
                <a:solidFill>
                  <a:srgbClr val="0070C0"/>
                </a:solidFill>
              </a:rPr>
              <a:t>в процессе обучения с использованием дистанционных технологий </a:t>
            </a:r>
          </a:p>
          <a:p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92F2298-9214-4A80-98A8-6B6CFE2D8A60}"/>
              </a:ext>
            </a:extLst>
          </p:cNvPr>
          <p:cNvSpPr txBox="1"/>
          <p:nvPr/>
        </p:nvSpPr>
        <p:spPr>
          <a:xfrm>
            <a:off x="364866" y="417086"/>
            <a:ext cx="12036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Ответственность при организации учебного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10250023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24269BA-93FD-4946-B9AD-359742BE862C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1C18BF3-55A7-48B9-8018-811936C47158}"/>
              </a:ext>
            </a:extLst>
          </p:cNvPr>
          <p:cNvSpPr txBox="1"/>
          <p:nvPr/>
        </p:nvSpPr>
        <p:spPr>
          <a:xfrm>
            <a:off x="1246910" y="335125"/>
            <a:ext cx="28084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dirty="0">
                <a:solidFill>
                  <a:schemeClr val="bg1"/>
                </a:solidFill>
              </a:rPr>
              <a:t> </a:t>
            </a:r>
            <a:endParaRPr lang="ru-RU" sz="27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BF3A50-4A62-4527-BECD-543F9D315FA2}"/>
              </a:ext>
            </a:extLst>
          </p:cNvPr>
          <p:cNvSpPr txBox="1"/>
          <p:nvPr/>
        </p:nvSpPr>
        <p:spPr>
          <a:xfrm>
            <a:off x="180856" y="1048095"/>
            <a:ext cx="1187412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	</a:t>
            </a:r>
            <a:r>
              <a:rPr lang="ru-RU" sz="1700" dirty="0">
                <a:solidFill>
                  <a:srgbClr val="0070C0"/>
                </a:solidFill>
              </a:rPr>
              <a:t> </a:t>
            </a:r>
            <a:r>
              <a:rPr lang="ru-RU" sz="2000" b="1" dirty="0">
                <a:solidFill>
                  <a:schemeClr val="accent2"/>
                </a:solidFill>
              </a:rPr>
              <a:t>Ответственность родителей </a:t>
            </a:r>
            <a:r>
              <a:rPr lang="ru-RU" sz="1600" b="1" i="1" dirty="0">
                <a:solidFill>
                  <a:schemeClr val="accent2"/>
                </a:solidFill>
              </a:rPr>
              <a:t>(законных представителей детей)</a:t>
            </a:r>
            <a:r>
              <a:rPr lang="ru-RU" sz="2000" b="1" dirty="0">
                <a:solidFill>
                  <a:schemeClr val="accent2"/>
                </a:solidFill>
              </a:rPr>
              <a:t>: </a:t>
            </a:r>
          </a:p>
          <a:p>
            <a:pPr algn="ctr"/>
            <a:endParaRPr lang="ru-RU" sz="1000" b="1" dirty="0">
              <a:solidFill>
                <a:schemeClr val="accent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создание благоприятных условий для дистанционного обучения ребенка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обеспечение контроля за выполнением рекомендаций по безопасному использованию компьютера и Интернета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обеспечение контроля за выполнением ребенком учебного графика и заданий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 обеспечение сохранности и целевого использования оборудования в случае, если семья обеспечивается необходимой техникой организацией образования	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EAF2A60-282B-478C-A95B-5871A637C130}"/>
              </a:ext>
            </a:extLst>
          </p:cNvPr>
          <p:cNvSpPr/>
          <p:nvPr/>
        </p:nvSpPr>
        <p:spPr>
          <a:xfrm>
            <a:off x="281283" y="3971972"/>
            <a:ext cx="1167326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</a:rPr>
              <a:t>Ответственность обучающихся: </a:t>
            </a:r>
          </a:p>
          <a:p>
            <a:pPr algn="just"/>
            <a:endParaRPr lang="ru-RU" sz="1400" b="1" dirty="0">
              <a:solidFill>
                <a:schemeClr val="accent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ежедневное присутствие на </a:t>
            </a:r>
            <a:r>
              <a:rPr lang="ru-RU" dirty="0" smtClean="0">
                <a:solidFill>
                  <a:srgbClr val="0070C0"/>
                </a:solidFill>
              </a:rPr>
              <a:t>уроках/ учебных занятиях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ежедневное самостоятельное выполнение  </a:t>
            </a:r>
            <a:r>
              <a:rPr lang="ru-RU" dirty="0" smtClean="0">
                <a:solidFill>
                  <a:srgbClr val="0070C0"/>
                </a:solidFill>
              </a:rPr>
              <a:t>учебных заданий</a:t>
            </a:r>
            <a:r>
              <a:rPr lang="ru-RU" dirty="0">
                <a:solidFill>
                  <a:srgbClr val="0070C0"/>
                </a:solidFill>
              </a:rPr>
              <a:t>, в том числе через доступные средства связи, которые установлены организацией образования, и использование дополнительных  </a:t>
            </a:r>
            <a:r>
              <a:rPr lang="ru-RU" dirty="0" smtClean="0">
                <a:solidFill>
                  <a:srgbClr val="0070C0"/>
                </a:solidFill>
              </a:rPr>
              <a:t>цифровых </a:t>
            </a:r>
            <a:r>
              <a:rPr lang="ru-RU" dirty="0">
                <a:solidFill>
                  <a:srgbClr val="0070C0"/>
                </a:solidFill>
              </a:rPr>
              <a:t>образовательных ресурсов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быть на связи с классным руководителем и учителями-предметниками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выполнение требований по безопасному использованию компьютера и Интернета</a:t>
            </a:r>
          </a:p>
          <a:p>
            <a:pPr algn="just"/>
            <a:endParaRPr lang="kk-K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0752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610" y="1513202"/>
            <a:ext cx="11036780" cy="9666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СПАСИБО ЗА ВНИМАНИЕ!</a:t>
            </a:r>
          </a:p>
        </p:txBody>
      </p:sp>
      <p:pic>
        <p:nvPicPr>
          <p:cNvPr id="4" name="Picture 2" descr="Школа №23 города Мурманск - Дистанционное обучение">
            <a:extLst>
              <a:ext uri="{FF2B5EF4-FFF2-40B4-BE49-F238E27FC236}">
                <a16:creationId xmlns:a16="http://schemas.microsoft.com/office/drawing/2014/main" xmlns="" id="{AC09B764-E123-4B1D-948D-B5B652529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156" y="2833292"/>
            <a:ext cx="4896443" cy="2742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2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29E5C67-39BC-438A-8784-A00857976395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B8B8E10-9FD4-4410-9DE4-5300CF389F22}"/>
              </a:ext>
            </a:extLst>
          </p:cNvPr>
          <p:cNvSpPr txBox="1"/>
          <p:nvPr/>
        </p:nvSpPr>
        <p:spPr>
          <a:xfrm>
            <a:off x="1433385" y="410098"/>
            <a:ext cx="9712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Форматы обучения в 2020-2021 учебном году</a:t>
            </a: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18984" y="1067789"/>
            <a:ext cx="113301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/>
                </a:solidFill>
              </a:rPr>
              <a:t>Дистанционное обучение</a:t>
            </a:r>
            <a:endParaRPr lang="ru-RU" sz="2000" b="1" dirty="0">
              <a:solidFill>
                <a:schemeClr val="accent2"/>
              </a:solidFill>
            </a:endParaRPr>
          </a:p>
          <a:p>
            <a:pPr algn="ctr"/>
            <a:endParaRPr lang="ru-RU" sz="8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0070C0"/>
                </a:solidFill>
              </a:rPr>
              <a:t>Учебный процесс будет организован в дистанционном формате в </a:t>
            </a:r>
            <a:r>
              <a:rPr lang="ru-RU" sz="2000" dirty="0" err="1">
                <a:solidFill>
                  <a:srgbClr val="0070C0"/>
                </a:solidFill>
              </a:rPr>
              <a:t>предшкольных</a:t>
            </a:r>
            <a:r>
              <a:rPr lang="ru-RU" sz="2000" dirty="0">
                <a:solidFill>
                  <a:srgbClr val="0070C0"/>
                </a:solidFill>
              </a:rPr>
              <a:t>, 1-11 (12) классах</a:t>
            </a:r>
          </a:p>
          <a:p>
            <a:pPr algn="just"/>
            <a:endParaRPr lang="ru-RU" sz="800" dirty="0">
              <a:solidFill>
                <a:srgbClr val="0070C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0070C0"/>
                </a:solidFill>
              </a:rPr>
              <a:t>Для обучающихся 1-4 классов по заявлению родителей </a:t>
            </a:r>
            <a:r>
              <a:rPr lang="ru-RU" sz="1400" i="1" dirty="0">
                <a:solidFill>
                  <a:srgbClr val="0070C0"/>
                </a:solidFill>
              </a:rPr>
              <a:t>(законных представителей детей) </a:t>
            </a:r>
            <a:r>
              <a:rPr lang="ru-RU" sz="2000" dirty="0">
                <a:solidFill>
                  <a:srgbClr val="0070C0"/>
                </a:solidFill>
              </a:rPr>
              <a:t>будут организованы дежурные классы с контингентом до 15 детей в классе. Зачисление учащихся в дежурный класс будет производиться по заявлениям родителей или законных представителей детей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33385" y="3560779"/>
            <a:ext cx="96547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rgbClr val="0070C0"/>
                </a:solidFill>
              </a:rPr>
              <a:t>Кому </a:t>
            </a:r>
            <a:r>
              <a:rPr lang="ru-RU" sz="1200" dirty="0" smtClean="0">
                <a:solidFill>
                  <a:srgbClr val="0070C0"/>
                </a:solidFill>
              </a:rPr>
              <a:t>______________</a:t>
            </a:r>
          </a:p>
          <a:p>
            <a:pPr algn="r"/>
            <a:r>
              <a:rPr lang="ru-RU" sz="1200" dirty="0" smtClean="0">
                <a:solidFill>
                  <a:srgbClr val="0070C0"/>
                </a:solidFill>
              </a:rPr>
              <a:t>ФИО</a:t>
            </a:r>
            <a:r>
              <a:rPr lang="ru-RU" sz="1200" dirty="0">
                <a:solidFill>
                  <a:srgbClr val="0070C0"/>
                </a:solidFill>
              </a:rPr>
              <a:t>________________</a:t>
            </a:r>
          </a:p>
          <a:p>
            <a:pPr algn="r"/>
            <a:r>
              <a:rPr lang="ru-RU" sz="1200" dirty="0">
                <a:solidFill>
                  <a:srgbClr val="0070C0"/>
                </a:solidFill>
              </a:rPr>
              <a:t>                                                                             от___________________</a:t>
            </a:r>
          </a:p>
          <a:p>
            <a:pPr algn="r"/>
            <a:r>
              <a:rPr lang="ru-RU" sz="1200" dirty="0">
                <a:solidFill>
                  <a:srgbClr val="0070C0"/>
                </a:solidFill>
              </a:rPr>
              <a:t>проживающего по  адресу </a:t>
            </a:r>
          </a:p>
          <a:p>
            <a:pPr algn="r"/>
            <a:r>
              <a:rPr lang="ru-RU" sz="1200" dirty="0">
                <a:solidFill>
                  <a:srgbClr val="0070C0"/>
                </a:solidFill>
              </a:rPr>
              <a:t>____________________________</a:t>
            </a:r>
          </a:p>
          <a:p>
            <a:pPr algn="r"/>
            <a:r>
              <a:rPr lang="ru-RU" sz="1200" dirty="0">
                <a:solidFill>
                  <a:srgbClr val="0070C0"/>
                </a:solidFill>
              </a:rPr>
              <a:t>Телефон ____________</a:t>
            </a:r>
          </a:p>
          <a:p>
            <a:r>
              <a:rPr lang="ru-RU" sz="1200" dirty="0">
                <a:solidFill>
                  <a:srgbClr val="0070C0"/>
                </a:solidFill>
              </a:rPr>
              <a:t> </a:t>
            </a:r>
          </a:p>
          <a:p>
            <a:pPr algn="ctr"/>
            <a:r>
              <a:rPr lang="ru-RU" sz="1200" dirty="0">
                <a:solidFill>
                  <a:srgbClr val="0070C0"/>
                </a:solidFill>
              </a:rPr>
              <a:t> ЗАЯВЛЕНИЕ.</a:t>
            </a:r>
          </a:p>
          <a:p>
            <a:r>
              <a:rPr lang="ru-RU" sz="1200" dirty="0">
                <a:solidFill>
                  <a:srgbClr val="0070C0"/>
                </a:solidFill>
              </a:rPr>
              <a:t> </a:t>
            </a:r>
          </a:p>
          <a:p>
            <a:r>
              <a:rPr lang="ru-RU" sz="1200" dirty="0">
                <a:solidFill>
                  <a:srgbClr val="0070C0"/>
                </a:solidFill>
              </a:rPr>
              <a:t>Отказываясь от дистанционного обучения, прошу организовать обучение моего сына (дочери) _______________________</a:t>
            </a:r>
          </a:p>
          <a:p>
            <a:r>
              <a:rPr lang="ru-RU" sz="1200" dirty="0">
                <a:solidFill>
                  <a:srgbClr val="0070C0"/>
                </a:solidFill>
              </a:rPr>
              <a:t>                                                                                                                                                               ФИО полностью, класс</a:t>
            </a:r>
          </a:p>
          <a:p>
            <a:r>
              <a:rPr lang="ru-RU" sz="1200" dirty="0">
                <a:solidFill>
                  <a:srgbClr val="0070C0"/>
                </a:solidFill>
              </a:rPr>
              <a:t>в дежурном классе. Мой ребенок не имеет хронических заболеваний.</a:t>
            </a:r>
          </a:p>
          <a:p>
            <a:r>
              <a:rPr lang="ru-RU" sz="1200" dirty="0">
                <a:solidFill>
                  <a:srgbClr val="0070C0"/>
                </a:solidFill>
              </a:rPr>
              <a:t>Сообщаю, что ознакомлен/а и согласен/на с условиями обучения моего ребенка в школе на период карантинных и ограничительных мероприятий. </a:t>
            </a:r>
          </a:p>
          <a:p>
            <a:r>
              <a:rPr lang="ru-RU" sz="1200" dirty="0">
                <a:solidFill>
                  <a:srgbClr val="0070C0"/>
                </a:solidFill>
              </a:rPr>
              <a:t>Обязуюсь выполнять свои обязанности по обеспечению санитарной безопасности своего ребенка до школы и обратно домой. </a:t>
            </a:r>
          </a:p>
          <a:p>
            <a:r>
              <a:rPr lang="ru-RU" sz="1200" dirty="0">
                <a:solidFill>
                  <a:srgbClr val="0070C0"/>
                </a:solidFill>
              </a:rPr>
              <a:t>Понимаю ответственность, связанную с риском заражения </a:t>
            </a:r>
            <a:r>
              <a:rPr lang="en-US" sz="1200" i="1" dirty="0">
                <a:solidFill>
                  <a:srgbClr val="0070C0"/>
                </a:solidFill>
              </a:rPr>
              <a:t>COVID-19 </a:t>
            </a:r>
            <a:r>
              <a:rPr lang="ru-RU" sz="1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5924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D9F6957-3200-4766-BACB-7A4A2BD5A698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A82A81-1451-435B-B372-248429FBDEC1}"/>
              </a:ext>
            </a:extLst>
          </p:cNvPr>
          <p:cNvSpPr txBox="1"/>
          <p:nvPr/>
        </p:nvSpPr>
        <p:spPr>
          <a:xfrm>
            <a:off x="0" y="39281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обучения в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«дежурных классах»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(1-4 класс)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BB23FA9-2F26-4D0F-9F0F-28114627970A}"/>
              </a:ext>
            </a:extLst>
          </p:cNvPr>
          <p:cNvSpPr txBox="1"/>
          <p:nvPr/>
        </p:nvSpPr>
        <p:spPr>
          <a:xfrm>
            <a:off x="280147" y="1040085"/>
            <a:ext cx="11772153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900" b="1" dirty="0">
              <a:solidFill>
                <a:schemeClr val="accent2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К обучению в дежурных классах допускаются дети, не имеющие хронических заболеваний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Заявления для обучения детей принимаются от родителей в электронной форме через доступные средства связи с 15 по 24 августа 2020 года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Зачисление в дежурные классы осуществляется 25 августа 2020 г. на основании приказа руководителя общеобразовательной школы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С 25 по 27 августа формируются дежурные классы, за каждым классом закрепляется учитель</a:t>
            </a:r>
          </a:p>
          <a:p>
            <a:pPr algn="just"/>
            <a:endParaRPr lang="ru-RU" sz="8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Зачисление детей в дежурные классы в течение учебной четверти осуществляется при наличии свободных мест в группе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Родители обеспечивают все необходимые меры для недопущения риска заражения коронавирусной инфекцией </a:t>
            </a:r>
            <a:r>
              <a:rPr lang="ru-RU" sz="1600" i="1" dirty="0">
                <a:solidFill>
                  <a:schemeClr val="accent2"/>
                </a:solidFill>
              </a:rPr>
              <a:t>(маски, перчатки, антисептик в индивидуальном флаконе для обработки рук или влажные антибактериальные салфетки)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800" i="1" dirty="0">
              <a:solidFill>
                <a:schemeClr val="accent2"/>
              </a:solidFill>
            </a:endParaRPr>
          </a:p>
          <a:p>
            <a:pPr marL="285750" indent="-285750" fontAlgn="base">
              <a:buFont typeface="Wingdings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Родители и педагоги разъясняют детям необходимость социального </a:t>
            </a:r>
            <a:r>
              <a:rPr lang="ru-RU" dirty="0" err="1">
                <a:solidFill>
                  <a:srgbClr val="0070C0"/>
                </a:solidFill>
              </a:rPr>
              <a:t>дистанцирования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 fontAlgn="base">
              <a:buFont typeface="Wingdings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 fontAlgn="base">
              <a:buFont typeface="Wingdings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Родители осуществляют сопровождение детей до входных наружных дверей школы перед началом учебного дня и сопровождение детей после завершения учебного дня с входных наружных дверей школы до дома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79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B37E7BC-6B96-4CC6-B21D-76DEF13780BB}"/>
              </a:ext>
            </a:extLst>
          </p:cNvPr>
          <p:cNvSpPr/>
          <p:nvPr/>
        </p:nvSpPr>
        <p:spPr>
          <a:xfrm>
            <a:off x="1" y="360727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A82A81-1451-435B-B372-248429FBDEC1}"/>
              </a:ext>
            </a:extLst>
          </p:cNvPr>
          <p:cNvSpPr txBox="1"/>
          <p:nvPr/>
        </p:nvSpPr>
        <p:spPr>
          <a:xfrm>
            <a:off x="1421027" y="364817"/>
            <a:ext cx="10293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к функционированию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«дежурных классов»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BB23FA9-2F26-4D0F-9F0F-28114627970A}"/>
              </a:ext>
            </a:extLst>
          </p:cNvPr>
          <p:cNvSpPr txBox="1"/>
          <p:nvPr/>
        </p:nvSpPr>
        <p:spPr>
          <a:xfrm>
            <a:off x="236163" y="1040085"/>
            <a:ext cx="117907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Наполняемость дежурных классов – не более 15 детей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Продолжительность уроков - 40 мин; в 1 классе - ступенчатый режим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Сокращение физических </a:t>
            </a:r>
            <a:r>
              <a:rPr lang="ru-RU" dirty="0" smtClean="0">
                <a:solidFill>
                  <a:srgbClr val="0070C0"/>
                </a:solidFill>
              </a:rPr>
              <a:t>контактов обучающихся, педагогов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и </a:t>
            </a:r>
            <a:r>
              <a:rPr lang="ru-RU" dirty="0">
                <a:solidFill>
                  <a:srgbClr val="0070C0"/>
                </a:solidFill>
              </a:rPr>
              <a:t>других работников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Проведение уроков физической культуры на свежем воздухе, на спортивных площадках школы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Организация перемен между уроками в разное время для разных классов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Расстановка учебных столов на расстоянии 1 метра; за </a:t>
            </a:r>
            <a:r>
              <a:rPr lang="ru-RU" dirty="0" smtClean="0">
                <a:solidFill>
                  <a:srgbClr val="0070C0"/>
                </a:solidFill>
              </a:rPr>
              <a:t>обучающимся </a:t>
            </a:r>
            <a:r>
              <a:rPr lang="ru-RU" dirty="0">
                <a:solidFill>
                  <a:srgbClr val="0070C0"/>
                </a:solidFill>
              </a:rPr>
              <a:t>закреплена индивидуальная парта и стул, обучающийся пользуются индивидуальными учебными материалами (учебники, тетради, канцелярские принадлежности и </a:t>
            </a:r>
            <a:r>
              <a:rPr lang="ru-RU" dirty="0" err="1">
                <a:solidFill>
                  <a:srgbClr val="0070C0"/>
                </a:solidFill>
              </a:rPr>
              <a:t>т.д</a:t>
            </a:r>
            <a:r>
              <a:rPr lang="ru-RU" dirty="0">
                <a:solidFill>
                  <a:srgbClr val="0070C0"/>
                </a:solidFill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3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B45F638-AA73-4AE8-A504-CDBDE77B3158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A82A81-1451-435B-B372-248429FBDEC1}"/>
              </a:ext>
            </a:extLst>
          </p:cNvPr>
          <p:cNvSpPr txBox="1"/>
          <p:nvPr/>
        </p:nvSpPr>
        <p:spPr>
          <a:xfrm>
            <a:off x="0" y="39281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обучения в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«дежурных классах»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(1-4 класс)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BB23FA9-2F26-4D0F-9F0F-28114627970A}"/>
              </a:ext>
            </a:extLst>
          </p:cNvPr>
          <p:cNvSpPr txBox="1"/>
          <p:nvPr/>
        </p:nvSpPr>
        <p:spPr>
          <a:xfrm>
            <a:off x="236163" y="1040085"/>
            <a:ext cx="1182883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Увеличение смен и подсмен для социального дистанцирования, максимальное использование площадей школы для обеспечения социальной дистанции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Организация перемен между уроками в разное время для разных классов</a:t>
            </a:r>
          </a:p>
          <a:p>
            <a:pPr algn="just"/>
            <a:endParaRPr lang="kk-KZ" sz="800" dirty="0">
              <a:solidFill>
                <a:srgbClr val="0070C0"/>
              </a:solidFill>
            </a:endParaRPr>
          </a:p>
          <a:p>
            <a:pPr algn="just"/>
            <a:endParaRPr lang="ru-RU" sz="1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Сокращение физических контактов, обучающихся и педагогов, других работников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Ежедневный замер температуры обучающихся и педагогов, функционирование медицинских кабинетов и изоляторов </a:t>
            </a:r>
          </a:p>
          <a:p>
            <a:pPr algn="just"/>
            <a:r>
              <a:rPr lang="ru-RU" sz="1600" i="1" dirty="0">
                <a:solidFill>
                  <a:srgbClr val="0070C0"/>
                </a:solidFill>
              </a:rPr>
              <a:t>Дети с температурой будут возвращаться домой. В случае если в классе заболеет ребенок, весь класс будет переведен на дистанционное обучение, школа продолжит обучение в штатном режиме</a:t>
            </a:r>
            <a:r>
              <a:rPr lang="ru-RU" sz="1600" i="1" dirty="0">
                <a:solidFill>
                  <a:schemeClr val="accent2"/>
                </a:solidFill>
              </a:rPr>
              <a:t>.</a:t>
            </a:r>
          </a:p>
          <a:p>
            <a:pPr algn="just"/>
            <a:endParaRPr lang="ru-RU" sz="1000" i="1" dirty="0">
              <a:solidFill>
                <a:schemeClr val="accent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Проведение влажной уборки после каждого второго урока, влажная уборка после каждой перемены, между сменами, подсменами в коридорах, рекреациях, холлах и других помещениях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Приостановление деятельности школьной столовой и буфета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000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</a:rPr>
              <a:t>Обеспечение достаточным количеством дезинфицирующих средств для обработки, ковриками для обуви, </a:t>
            </a:r>
            <a:r>
              <a:rPr lang="ru-RU" dirty="0" err="1">
                <a:solidFill>
                  <a:srgbClr val="0070C0"/>
                </a:solidFill>
              </a:rPr>
              <a:t>санитайзерами</a:t>
            </a:r>
            <a:r>
              <a:rPr lang="ru-RU" dirty="0">
                <a:solidFill>
                  <a:srgbClr val="0070C0"/>
                </a:solidFill>
              </a:rPr>
              <a:t>, дезинфекция выключателей, дверных ручек, поручней, перил, лестничных маршей, подоконников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984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02365EB-1507-436E-BDE3-F03B4DD2C69A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A82A81-1451-435B-B372-248429FBDEC1}"/>
              </a:ext>
            </a:extLst>
          </p:cNvPr>
          <p:cNvSpPr txBox="1"/>
          <p:nvPr/>
        </p:nvSpPr>
        <p:spPr>
          <a:xfrm>
            <a:off x="1408670" y="392816"/>
            <a:ext cx="9606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Примерное расписание уроков в 1-2 классах</a:t>
            </a:r>
            <a:endParaRPr lang="ru-RU" sz="105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C0E02811-16FF-4B83-804A-77DE48BC4A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056180"/>
              </p:ext>
            </p:extLst>
          </p:nvPr>
        </p:nvGraphicFramePr>
        <p:xfrm>
          <a:off x="965200" y="2176808"/>
          <a:ext cx="10680698" cy="448449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6323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54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42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51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42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6278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94644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8489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класс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Понедельник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Вторник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Среда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Четверг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Пятница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Суббота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5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Обучение  грамоте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Обучение  грамоте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Естествознание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Обучение грамоте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Обучение   грамоте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Обучение  грамоте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Обучение  грамоте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Познание мира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Художественный труд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 язык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Самопознание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 язык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Вариат.комп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Вариат.комп</a:t>
                      </a: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489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2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Понедельник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Вторник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Среда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Четверг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Пятница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Суббота </a:t>
                      </a:r>
                      <a:r>
                        <a:rPr lang="kk-KZ" sz="12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(очное</a:t>
                      </a:r>
                      <a:r>
                        <a:rPr lang="kk-KZ" sz="12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Литературное чтение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Художественный труд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Литературное чтение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Литературное чтение 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3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Естествознание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 язык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 язык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Вариат.комп.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самопознание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Познание мира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3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 язык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332" marR="6533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274DACA-1808-4EA8-9023-BDB967FE1AE1}"/>
              </a:ext>
            </a:extLst>
          </p:cNvPr>
          <p:cNvSpPr/>
          <p:nvPr/>
        </p:nvSpPr>
        <p:spPr>
          <a:xfrm>
            <a:off x="254000" y="1223256"/>
            <a:ext cx="114808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2"/>
                </a:solidFill>
              </a:rPr>
              <a:t>Внимание!</a:t>
            </a:r>
            <a:r>
              <a:rPr lang="ru-RU" dirty="0"/>
              <a:t> </a:t>
            </a:r>
            <a:r>
              <a:rPr lang="ru-RU" dirty="0">
                <a:solidFill>
                  <a:srgbClr val="0070C0"/>
                </a:solidFill>
              </a:rPr>
              <a:t>При подготовке к родительскому собранию каждый класс размещает свое расписание уроков по образцу</a:t>
            </a:r>
          </a:p>
          <a:p>
            <a:pPr algn="r"/>
            <a:r>
              <a:rPr lang="ru-RU" sz="1600" i="1" dirty="0">
                <a:solidFill>
                  <a:srgbClr val="0070C0"/>
                </a:solidFill>
              </a:rPr>
              <a:t>Образец</a:t>
            </a:r>
          </a:p>
        </p:txBody>
      </p:sp>
    </p:spTree>
    <p:extLst>
      <p:ext uri="{BB962C8B-B14F-4D97-AF65-F5344CB8AC3E}">
        <p14:creationId xmlns:p14="http://schemas.microsoft.com/office/powerpoint/2010/main" val="78353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52BCEC7-B2EB-42AE-91F1-B1DED0B86325}"/>
              </a:ext>
            </a:extLst>
          </p:cNvPr>
          <p:cNvSpPr/>
          <p:nvPr/>
        </p:nvSpPr>
        <p:spPr>
          <a:xfrm>
            <a:off x="1" y="385894"/>
            <a:ext cx="12192000" cy="604007"/>
          </a:xfrm>
          <a:prstGeom prst="rect">
            <a:avLst/>
          </a:prstGeom>
          <a:solidFill>
            <a:srgbClr val="037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A82A81-1451-435B-B372-248429FBDEC1}"/>
              </a:ext>
            </a:extLst>
          </p:cNvPr>
          <p:cNvSpPr txBox="1"/>
          <p:nvPr/>
        </p:nvSpPr>
        <p:spPr>
          <a:xfrm>
            <a:off x="1408670" y="392816"/>
            <a:ext cx="8903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Недельная нагрузка в 1-4 классах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120110"/>
              </p:ext>
            </p:extLst>
          </p:nvPr>
        </p:nvGraphicFramePr>
        <p:xfrm>
          <a:off x="495066" y="2334176"/>
          <a:ext cx="11341334" cy="413100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257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05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89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03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28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 учителя начальных классов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 учителя-предметника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недельная нагрузка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9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грамоте-6                                             Математика -4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Естествознание-1                                               Познание мира-1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Самопознание-1                                                   Худ.труд-1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Вариативный компонент-2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Казахский язык-2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Музыка-1 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ч</a:t>
                      </a:r>
                      <a:endParaRPr lang="ru-RU" sz="2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56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язык-4                                               Литературное чтение-3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Математика-4                                             Естествознание-1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Познание мира-1                                      Вариативный комп.-1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Худ.труд-1                                      Самопознание-1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Казахский язык-3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Музыка-1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ч</a:t>
                      </a:r>
                      <a:endParaRPr lang="ru-RU" sz="2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9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язык-4                                            Литературное чтение-3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Математика-5                                              Естествознание-2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Познание мира-1                                        Вариативный комп.-2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Худ.труд-1                                        Самопознание-1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Казахский язык-3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Музыка-1                               ИКТ-1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ч</a:t>
                      </a:r>
                      <a:endParaRPr lang="ru-RU" sz="2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язык-4                                       Литературное чтение-3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Математика-5                                              Естествознание-2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Познание мира-1                                        Вариативный комп.-1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Худ.труд-1                                            Самопознание-1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Казахский язык-4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Музыка-1                               ИКТ-1</a:t>
                      </a:r>
                      <a:endParaRPr lang="ru-RU" sz="9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ч</a:t>
                      </a:r>
                      <a:endParaRPr lang="ru-RU" sz="2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159" marR="3315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ED694F6-DB5F-4B66-B97B-5997ECE696A4}"/>
              </a:ext>
            </a:extLst>
          </p:cNvPr>
          <p:cNvSpPr/>
          <p:nvPr/>
        </p:nvSpPr>
        <p:spPr>
          <a:xfrm>
            <a:off x="228600" y="1307052"/>
            <a:ext cx="116967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2"/>
                </a:solidFill>
              </a:rPr>
              <a:t>Внимание!</a:t>
            </a:r>
            <a:r>
              <a:rPr lang="ru-RU" dirty="0"/>
              <a:t> </a:t>
            </a:r>
            <a:r>
              <a:rPr lang="ru-RU" dirty="0">
                <a:solidFill>
                  <a:srgbClr val="0070C0"/>
                </a:solidFill>
              </a:rPr>
              <a:t>При подготовке к родительскому собранию каждый класс размещает свою недельную нагрузку по образцу</a:t>
            </a:r>
          </a:p>
          <a:p>
            <a:pPr algn="r"/>
            <a:r>
              <a:rPr lang="ru-RU" sz="1600" i="1" dirty="0">
                <a:solidFill>
                  <a:srgbClr val="0070C0"/>
                </a:solidFill>
              </a:rPr>
              <a:t>Образец</a:t>
            </a:r>
          </a:p>
        </p:txBody>
      </p:sp>
    </p:spTree>
    <p:extLst>
      <p:ext uri="{BB962C8B-B14F-4D97-AF65-F5344CB8AC3E}">
        <p14:creationId xmlns:p14="http://schemas.microsoft.com/office/powerpoint/2010/main" val="31992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3510</TotalTime>
  <Words>6689</Words>
  <Application>Microsoft Office PowerPoint</Application>
  <PresentationFormat>Широкоэкранный</PresentationFormat>
  <Paragraphs>1071</Paragraphs>
  <Slides>38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38</vt:i4>
      </vt:variant>
    </vt:vector>
  </HeadingPairs>
  <TitlesOfParts>
    <vt:vector size="47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об образовании</dc:title>
  <dc:creator>www</dc:creator>
  <cp:lastModifiedBy>Тимур Ринадович</cp:lastModifiedBy>
  <cp:revision>413</cp:revision>
  <cp:lastPrinted>2020-08-20T05:28:37Z</cp:lastPrinted>
  <dcterms:created xsi:type="dcterms:W3CDTF">2019-07-29T16:01:14Z</dcterms:created>
  <dcterms:modified xsi:type="dcterms:W3CDTF">2020-08-20T05:29:02Z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