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64" r:id="rId2"/>
    <p:sldId id="318" r:id="rId3"/>
    <p:sldId id="385" r:id="rId4"/>
    <p:sldId id="380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</p:sldIdLst>
  <p:sldSz cx="9906000" cy="6858000" type="A4"/>
  <p:notesSz cx="6858000" cy="9947275"/>
  <p:defaultTextStyle>
    <a:defPPr>
      <a:defRPr lang="ru-RU"/>
    </a:defPPr>
    <a:lvl1pPr marL="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55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77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434" y="96"/>
      </p:cViewPr>
      <p:guideLst>
        <p:guide orient="horz" pos="2160"/>
        <p:guide pos="384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B555241B-E6D6-4F5C-978A-35E59F5EB464}" type="datetimeFigureOut">
              <a:rPr lang="ru-RU" smtClean="0"/>
              <a:t>14.04.2022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2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844"/>
            <a:ext cx="2972547" cy="497842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2CF9132D-8ACB-44FB-8DBC-551530087C0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350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943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2"/>
            <a:ext cx="2972547" cy="49943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5ABA8984-6737-4AAA-89E9-54152C7DB0A6}" type="datetimeFigureOut">
              <a:rPr lang="ro-RO" smtClean="0"/>
              <a:t>14.04.2022</a:t>
            </a:fld>
            <a:endParaRPr lang="ro-RO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1244600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ro-RO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87545"/>
            <a:ext cx="5487041" cy="3915925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844"/>
            <a:ext cx="2972547" cy="499431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844"/>
            <a:ext cx="2972547" cy="499431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1459D4D2-38B3-4D9C-B54A-9B3EB714D28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2729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5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6475" y="1244600"/>
            <a:ext cx="4845050" cy="33543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BFE70-7736-4E8C-AAF5-D5024E308BA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9136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42950" y="1752603"/>
            <a:ext cx="84201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078" y="4953000"/>
            <a:ext cx="9910079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4E52E4-F68A-4E67-969C-ADC150D0F1AA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481331"/>
            <a:ext cx="89154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7DB2-D842-448F-ACA1-C080569DE4CF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14347" y="274642"/>
            <a:ext cx="1925593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1EF6-4095-43B1-B891-025EC38B585C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9F29F-687C-4344-A399-55DD0891AEB6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74" y="1059712"/>
            <a:ext cx="84201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49606" y="2931712"/>
            <a:ext cx="4953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2D92-B147-480B-A935-0D4E5012689F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939737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737786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48133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48133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EE0A-9A8F-4849-994F-FD7B1B456529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3" y="5410200"/>
            <a:ext cx="4378589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95300" y="1444296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2" y="1444296"/>
            <a:ext cx="4378589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5070-FE94-4436-A944-D4B7259BDF35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BF5-7A9B-4C60-82FC-792DAD83C8E3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6BFD-ED1A-43A4-9897-0C8BC830193E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90600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287618" y="6407944"/>
            <a:ext cx="2080260" cy="365760"/>
          </a:xfrm>
        </p:spPr>
        <p:txBody>
          <a:bodyPr/>
          <a:lstStyle/>
          <a:p>
            <a:fld id="{8E3BEEB4-DA9C-48C9-92CD-331C68FFD17D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C218ED-D178-4DDF-9BA3-496026E30F97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745079" y="6407946"/>
            <a:ext cx="254657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26194" y="5939011"/>
            <a:ext cx="399798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0006" y="5787740"/>
            <a:ext cx="3689302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938612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918417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26194" y="5939011"/>
            <a:ext cx="399798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0006" y="5787740"/>
            <a:ext cx="3689302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481330"/>
            <a:ext cx="8915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7287618" y="6407944"/>
            <a:ext cx="208026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F398FC-D2E1-4C56-A76D-CEB0F9BDDAF7}" type="datetime1">
              <a:rPr lang="ru-RU" smtClean="0"/>
              <a:t>14.04.2022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745079" y="6407946"/>
            <a:ext cx="254657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367878" y="6407946"/>
            <a:ext cx="39624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o.testcenter.kz/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hyperlink" Target="https://modotest.testcenter.k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78" y="399439"/>
            <a:ext cx="9750533" cy="5867780"/>
            <a:chOff x="1698431" y="394214"/>
            <a:chExt cx="9145016" cy="5867779"/>
          </a:xfrm>
        </p:grpSpPr>
        <p:sp>
          <p:nvSpPr>
            <p:cNvPr id="4" name="TextBox 3"/>
            <p:cNvSpPr txBox="1"/>
            <p:nvPr/>
          </p:nvSpPr>
          <p:spPr>
            <a:xfrm>
              <a:off x="3227539" y="394214"/>
              <a:ext cx="70334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КАЗАХСТАН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98431" y="2522802"/>
              <a:ext cx="91450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Мониторинг</a:t>
              </a:r>
              <a:r>
                <a:rPr lang="ru-RU" sz="2800" dirty="0">
                  <a:solidFill>
                    <a:schemeClr val="tx2">
                      <a:lumMod val="50000"/>
                    </a:schemeClr>
                  </a:solidFill>
                  <a:latin typeface="Cambria" pitchFamily="18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образовательных достижений обучающихся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34535" y="5877272"/>
              <a:ext cx="727280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</a:t>
              </a:r>
              <a:r>
                <a:rPr lang="ru-RU" b="1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Нур</a:t>
              </a:r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-Султан, </a:t>
              </a:r>
              <a:r>
                <a:rPr lang="ru-RU" b="1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endPara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856656" y="771396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обеспечению качества в сфере образования и науки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160301"/>
            <a:ext cx="9906000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1277400"/>
            <a:ext cx="9906000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8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67545" y="583434"/>
            <a:ext cx="8424934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 левой панели страницы тестирования отображается кнопка</a:t>
            </a:r>
            <a:endParaRPr lang="kk-KZ" sz="1400" dirty="0" smtClean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kk-KZ" sz="14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lang="ru-RU" sz="14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при нажатии на данное подменю открывается окно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9285" r="96785" b="84286"/>
          <a:stretch>
            <a:fillRect/>
          </a:stretch>
        </p:blipFill>
        <p:spPr bwMode="auto">
          <a:xfrm>
            <a:off x="564185" y="845044"/>
            <a:ext cx="1809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745160" y="2492896"/>
            <a:ext cx="856527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На странице подменю отображаются такие данные, как:</a:t>
            </a:r>
          </a:p>
          <a:p>
            <a:pPr indent="-285750" algn="just" defTabSz="9144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Фамилия, имя и отчество тестируемого;</a:t>
            </a:r>
            <a:endParaRPr lang="en-US" sz="14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indent="-285750" algn="just" defTabSz="9144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Разделы тестирования - путем нажатия на название раздела можно переходить на страницу вопросов тестирования данного предмета;</a:t>
            </a:r>
            <a:endParaRPr lang="en-US" sz="14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indent="-285750" algn="just" defTabSz="9144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Карта ответов - отображает данные ответов тестируемого;</a:t>
            </a:r>
          </a:p>
          <a:p>
            <a:pPr indent="-285750" algn="just" defTabSz="9144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Калькулятор;</a:t>
            </a:r>
          </a:p>
          <a:p>
            <a:pPr indent="-285750" algn="just" defTabSz="91440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Таблица Менделеева.</a:t>
            </a:r>
          </a:p>
        </p:txBody>
      </p:sp>
    </p:spTree>
    <p:extLst>
      <p:ext uri="{BB962C8B-B14F-4D97-AF65-F5344CB8AC3E}">
        <p14:creationId xmlns:p14="http://schemas.microsoft.com/office/powerpoint/2010/main" val="25378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87517" y="2780928"/>
            <a:ext cx="8136904" cy="7386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Карта ответов отображает:</a:t>
            </a:r>
          </a:p>
          <a:p>
            <a:pPr marL="285750" lvl="0" indent="-285750">
              <a:buFont typeface="Symbol" pitchFamily="18" charset="2"/>
              <a:buChar char="-"/>
            </a:pP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Раздел – раздел тестирования;</a:t>
            </a:r>
          </a:p>
          <a:p>
            <a:pPr marL="285750" lvl="0" indent="-285750">
              <a:buFont typeface="Symbol" pitchFamily="18" charset="2"/>
              <a:buChar char="-"/>
            </a:pP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Количество ответов – на какое количество вопросов были даны ответы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2" name="Рисунок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30" y="1916832"/>
            <a:ext cx="1095375" cy="399722"/>
          </a:xfrm>
          <a:prstGeom prst="rect">
            <a:avLst/>
          </a:prstGeom>
          <a:solidFill>
            <a:srgbClr val="C6D9F1"/>
          </a:solidFill>
          <a:extLst/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23692" y="1916832"/>
            <a:ext cx="7733702" cy="5232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нажатие данной кнопки происходит в самом конце тестирования и отображает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информационное сообщение о подтверждении завершения тестирования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Рисунок 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97" y="2424311"/>
            <a:ext cx="8253198" cy="142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007599" y="3845012"/>
            <a:ext cx="8249796" cy="52322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 данном окне необходимо решить простой пример, чтобы завершить тестирование, далее нажимается кнопка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46023" y="644340"/>
            <a:ext cx="8541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После завершения тестирования тестируемые отвечают на вопросы анкетирования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35042" y="1349479"/>
            <a:ext cx="8352928" cy="1600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Анкета для обучающего состоит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в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4 классах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из 12 вопросов,</a:t>
            </a:r>
            <a:r>
              <a:rPr lang="kk-KZ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в </a:t>
            </a: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9 классах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из 15 вопросов.</a:t>
            </a: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В данной анкете представлены вопросы по следующим темам: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-Социальный </a:t>
            </a: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портрет обучающегося и его семьи;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lang="kk-KZ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Ш</a:t>
            </a:r>
            <a:r>
              <a:rPr lang="kk-KZ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кола, учитель, ученик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; </a:t>
            </a:r>
            <a:endParaRPr lang="ru-RU" sz="14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-Дополнительное </a:t>
            </a:r>
            <a:r>
              <a:rPr lang="ru-RU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образование и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навыки.</a:t>
            </a:r>
            <a:endParaRPr lang="ru-RU" sz="14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63375"/>
              </p:ext>
            </p:extLst>
          </p:nvPr>
        </p:nvGraphicFramePr>
        <p:xfrm>
          <a:off x="1952677" y="3068960"/>
          <a:ext cx="5928637" cy="43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8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effectLst/>
                        </a:rPr>
                        <a:t>Анкета для обучающихся </a:t>
                      </a:r>
                      <a:endParaRPr lang="ru-RU" sz="1100" b="1" kern="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83" y="3717032"/>
            <a:ext cx="7840046" cy="2304256"/>
          </a:xfrm>
          <a:prstGeom prst="rect">
            <a:avLst/>
          </a:prstGeom>
          <a:noFill/>
          <a:ln w="9525">
            <a:solidFill>
              <a:srgbClr val="95B3D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32520" y="404664"/>
            <a:ext cx="8928993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856984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192689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00473" y="672371"/>
            <a:ext cx="9361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После завершения ответов на анкетирования выводится результат тестирования 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95" y="1294370"/>
            <a:ext cx="8856983" cy="460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65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192688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76936" y="6461484"/>
            <a:ext cx="5526363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65232" y="925039"/>
            <a:ext cx="4953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Основные риски электронного формата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385" y="1988840"/>
            <a:ext cx="8810694" cy="1220003"/>
          </a:xfrm>
          <a:prstGeom prst="rect">
            <a:avLst/>
          </a:prstGeom>
        </p:spPr>
        <p:txBody>
          <a:bodyPr wrap="square" lIns="80444" tIns="40222" rIns="80444" bIns="40222">
            <a:spAutoFit/>
          </a:bodyPr>
          <a:lstStyle/>
          <a:p>
            <a:pPr lvl="0" algn="ctr" defTabSz="955025"/>
            <a:r>
              <a:rPr lang="ru-RU" sz="1800" dirty="0" smtClean="0">
                <a:latin typeface="Arial" pitchFamily="34" charset="0"/>
                <a:cs typeface="Arial" pitchFamily="34" charset="0"/>
              </a:rPr>
              <a:t>Технические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неполадки: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сбои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 электрической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сети, перепады напряжения, низкая скорость интернета, неисправность компьютера.</a:t>
            </a:r>
          </a:p>
          <a:p>
            <a:pPr marL="457200" lvl="0" indent="-457200" algn="just" defTabSz="955025">
              <a:buFont typeface="+mj-lt"/>
              <a:buAutoNum type="arabicPeriod"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02313" indent="-402313" algn="just" defTabSz="955025">
              <a:buFont typeface="Wingdings" pitchFamily="2" charset="2"/>
              <a:buChar char="Ø"/>
            </a:pPr>
            <a:endParaRPr lang="ru-RU" sz="20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04528" y="332656"/>
            <a:ext cx="8784976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88640"/>
            <a:ext cx="8913440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192688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44888" y="6453336"/>
            <a:ext cx="5981933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008784" y="2492896"/>
            <a:ext cx="4451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vk Vector Logo - Download Free SVG Icon | Worldvectorlogo"/>
          <p:cNvSpPr>
            <a:spLocks noChangeAspect="1" noChangeArrowheads="1"/>
          </p:cNvSpPr>
          <p:nvPr/>
        </p:nvSpPr>
        <p:spPr bwMode="auto">
          <a:xfrm>
            <a:off x="126422" y="-136493"/>
            <a:ext cx="241233" cy="29679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vk Vector Logo - Download Free SVG Icon | Worldvectorlogo"/>
          <p:cNvSpPr>
            <a:spLocks noChangeAspect="1" noChangeArrowheads="1"/>
          </p:cNvSpPr>
          <p:nvPr/>
        </p:nvSpPr>
        <p:spPr bwMode="auto">
          <a:xfrm>
            <a:off x="126422" y="-136493"/>
            <a:ext cx="241233" cy="29679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vk Vector Logo - Download Free SVG Icon | Worldvectorlogo"/>
          <p:cNvSpPr>
            <a:spLocks noChangeAspect="1" noChangeArrowheads="1"/>
          </p:cNvSpPr>
          <p:nvPr/>
        </p:nvSpPr>
        <p:spPr bwMode="auto">
          <a:xfrm>
            <a:off x="126422" y="-136493"/>
            <a:ext cx="241233" cy="29679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1292075" y="1545150"/>
            <a:ext cx="7997031" cy="599141"/>
          </a:xfrm>
          <a:prstGeom prst="rect">
            <a:avLst/>
          </a:prstGeom>
        </p:spPr>
        <p:txBody>
          <a:bodyPr vert="horz" lIns="91411" tIns="45704" rIns="91411" bIns="45704" rtlCol="0" anchor="ctr">
            <a:noAutofit/>
          </a:bodyPr>
          <a:lstStyle/>
          <a:p>
            <a:pPr algn="just"/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достижений обучающихся (МОДО) является одним из видов независимого от организаций образования системного непрерывного наблюдения за качеством обучения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71783" y="223668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Мониторинг образовательных достижений обучающихся</a:t>
            </a:r>
          </a:p>
        </p:txBody>
      </p:sp>
      <p:sp>
        <p:nvSpPr>
          <p:cNvPr id="23" name="Oval 14"/>
          <p:cNvSpPr/>
          <p:nvPr/>
        </p:nvSpPr>
        <p:spPr>
          <a:xfrm flipH="1">
            <a:off x="516357" y="1484784"/>
            <a:ext cx="702078" cy="719875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17" tIns="60958" rIns="121917" bIns="609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23898" y="2492896"/>
            <a:ext cx="81350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МОДО: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организациях начального, основного среднего образования МОДО проводится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в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целях оценки качества знаний обучающихся в соответствии требованиями ГОСО</a:t>
            </a:r>
          </a:p>
        </p:txBody>
      </p:sp>
      <p:sp>
        <p:nvSpPr>
          <p:cNvPr id="31" name="Oval 8"/>
          <p:cNvSpPr/>
          <p:nvPr/>
        </p:nvSpPr>
        <p:spPr>
          <a:xfrm>
            <a:off x="496735" y="2492896"/>
            <a:ext cx="702078" cy="719875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17" tIns="60958" rIns="121917" bIns="609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47" y="1553649"/>
            <a:ext cx="771093" cy="582144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49" y="2749341"/>
            <a:ext cx="548094" cy="318106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49" y="2590288"/>
            <a:ext cx="548094" cy="318106"/>
          </a:xfrm>
          <a:prstGeom prst="rect">
            <a:avLst/>
          </a:prstGeom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160301"/>
            <a:ext cx="9906000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47038" y="1249616"/>
            <a:ext cx="9174601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97410" y="576247"/>
            <a:ext cx="886153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i="1" dirty="0"/>
              <a:t>проводится в </a:t>
            </a:r>
            <a:r>
              <a:rPr lang="ru-RU" sz="1500" i="1" dirty="0" smtClean="0"/>
              <a:t>соответствии </a:t>
            </a:r>
            <a:r>
              <a:rPr lang="ru-RU" sz="1500" i="1" dirty="0"/>
              <a:t>с пунктом 4 статьи </a:t>
            </a:r>
            <a:r>
              <a:rPr lang="ru-RU" sz="1500" i="1" dirty="0" smtClean="0"/>
              <a:t>55 </a:t>
            </a:r>
            <a:r>
              <a:rPr lang="ru-RU" sz="1500" i="1" dirty="0"/>
              <a:t>Закона Республики Казахстан  </a:t>
            </a:r>
            <a:r>
              <a:rPr lang="ru-RU" sz="1500" i="1" dirty="0" smtClean="0"/>
              <a:t>                           </a:t>
            </a:r>
            <a:r>
              <a:rPr lang="ru-RU" sz="1500" i="1" dirty="0"/>
              <a:t>«Об образовании» </a:t>
            </a:r>
            <a:r>
              <a:rPr lang="en-US" sz="1500" i="1" dirty="0"/>
              <a:t>   </a:t>
            </a:r>
            <a:r>
              <a:rPr lang="ru-RU" sz="1500" i="1" dirty="0"/>
              <a:t>от 27 июля 2007 года № 319-III</a:t>
            </a:r>
          </a:p>
          <a:p>
            <a:pPr algn="ctr"/>
            <a:endParaRPr lang="ru-RU" sz="1500" i="1" dirty="0"/>
          </a:p>
        </p:txBody>
      </p:sp>
      <p:sp>
        <p:nvSpPr>
          <p:cNvPr id="24" name="Oval 11"/>
          <p:cNvSpPr/>
          <p:nvPr/>
        </p:nvSpPr>
        <p:spPr>
          <a:xfrm>
            <a:off x="415834" y="4003029"/>
            <a:ext cx="760022" cy="73639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76" y="3945512"/>
            <a:ext cx="532002" cy="685349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1351349" y="3872687"/>
            <a:ext cx="77220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 в апреле на базе организаций среднего образования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 организаций образования до 25%</a:t>
            </a:r>
          </a:p>
        </p:txBody>
      </p:sp>
      <p:sp>
        <p:nvSpPr>
          <p:cNvPr id="28" name="Oval 14"/>
          <p:cNvSpPr/>
          <p:nvPr/>
        </p:nvSpPr>
        <p:spPr>
          <a:xfrm flipH="1">
            <a:off x="415834" y="5023671"/>
            <a:ext cx="760022" cy="75934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17" tIns="60958" rIns="121917" bIns="609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1496616" y="5197053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комплексного тестирования с применением информационно-коммуникационных технологий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12840" y="3602919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МОДО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СО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проводится</a:t>
            </a:r>
          </a:p>
        </p:txBody>
      </p:sp>
      <p:pic>
        <p:nvPicPr>
          <p:cNvPr id="30" name="Picture 6" descr="http://simpleicon.com/wp-content/uploads/computer-2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33" y="5138956"/>
            <a:ext cx="548646" cy="5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1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18030"/>
              </p:ext>
            </p:extLst>
          </p:nvPr>
        </p:nvGraphicFramePr>
        <p:xfrm>
          <a:off x="256927" y="836712"/>
          <a:ext cx="9520609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класс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 класс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51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dirty="0" smtClean="0">
                          <a:effectLst/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</a:t>
                      </a:r>
                      <a:r>
                        <a:rPr lang="ru-RU" sz="1200" b="1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Грамотность чтения: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тестовых заданий с выбором одного правильного ответа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(к первому тексту – 4 задания, ко второму тексту  – 6 заданий)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</a:t>
                      </a:r>
                      <a:r>
                        <a:rPr lang="ru-RU" sz="1200" b="1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Математическая грамотность: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тестовых заданий с выбором одного правильного ответа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</a:t>
                      </a:r>
                      <a:r>
                        <a:rPr lang="ru-RU" sz="1200" b="1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Естественнонаучная грамотность: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тестовых заданий с выбором одного правильного ответа</a:t>
                      </a: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Грамотность  чтения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(казахский, русский</a:t>
                      </a:r>
                      <a:r>
                        <a:rPr lang="ru-RU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английский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i="1" u="sng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Количество тестовых заданий – 30, из них по каждому предмету – 10 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тестовых заданий с выбором одного правильного ответа;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Максимальный балл –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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Математическая грамотность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Количество тестовых заданий –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 </a:t>
                      </a: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тестовых заданий с выбором </a:t>
                      </a:r>
                      <a:r>
                        <a:rPr lang="kk-K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одного правильного ответа</a:t>
                      </a: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Максимальный балл – </a:t>
                      </a:r>
                      <a:r>
                        <a:rPr lang="en-US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k-KZ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</a:t>
                      </a: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Естестественнонаучная грамотность (физика, химия, биология,</a:t>
                      </a:r>
                      <a:r>
                        <a:rPr lang="kk-KZ" sz="12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география</a:t>
                      </a:r>
                      <a:r>
                        <a:rPr lang="kk-KZ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Общее количество тестовых заданий –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контекстов, по 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тестовых заданий с выбором одного правильного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ответа к каждому контексту, всего 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тестовых заданий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Максимальный балл – </a:t>
                      </a:r>
                      <a:r>
                        <a:rPr lang="en-US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260648"/>
            <a:ext cx="9906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Формат  МОДО  для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 и 9 класса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72480" y="692696"/>
            <a:ext cx="9505056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52600" y="5962051"/>
            <a:ext cx="8553400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160301"/>
            <a:ext cx="9906000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52600" y="4339839"/>
            <a:ext cx="85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Максимальное количество баллов обучающихся по МОДО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4 классах  составляет – 30 баллов,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в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классах</a:t>
            </a:r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75 баллов.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39586" y="4877871"/>
            <a:ext cx="84379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Время, отведенное на выполнение тестовых заданий по МОДО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4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</a:t>
            </a:r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105 минут (1 час </a:t>
            </a:r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45 </a:t>
            </a:r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минут)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перерывами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минут (по желанию обучающегося) каждые 25 минут,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9 классах –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 </a:t>
            </a:r>
            <a:r>
              <a:rPr lang="kk-KZ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минут </a:t>
            </a:r>
            <a:r>
              <a:rPr lang="kk-KZ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часа 50 минут) с перерывами по 10 минут (по желанию обучающегося)                         каждые 35 минут.</a:t>
            </a:r>
            <a:endParaRPr lang="ru-RU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8" descr="Образования, Школы, Университет, Стационарный, Пакет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754380" y="5080630"/>
            <a:ext cx="598220" cy="5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simpleicon.com/wp-content/uploads/computer-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36" y="4416243"/>
            <a:ext cx="482024" cy="4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5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6931" y="1051243"/>
            <a:ext cx="734481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пароль с НЦТ за один день до тестирования к веб-приложению (</a:t>
            </a:r>
            <a:r>
              <a:rPr lang="en-US" sz="1300" dirty="0">
                <a:latin typeface="Arial" pitchFamily="34" charset="0"/>
                <a:cs typeface="Arial" pitchFamily="34" charset="0"/>
                <a:hlinkClick r:id="rId3"/>
              </a:rPr>
              <a:t>https://modo.testcenter.kz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) к распечатыванию посадочного листа и экзаменационной ведомости. Посадочный лист распечатывается в день тестирования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каждого потока</a:t>
            </a:r>
            <a:r>
              <a:rPr lang="kk-KZ" sz="1300" dirty="0">
                <a:latin typeface="Arial" pitchFamily="34" charset="0"/>
                <a:cs typeface="Arial" pitchFamily="34" charset="0"/>
              </a:rPr>
              <a:t>;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67300" y="1877675"/>
            <a:ext cx="71260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за день до тестирования размещают ссылку (на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Google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браузере </a:t>
            </a:r>
            <a:r>
              <a:rPr lang="en-US" sz="1300" dirty="0">
                <a:latin typeface="Arial" pitchFamily="34" charset="0"/>
                <a:cs typeface="Arial" pitchFamily="34" charset="0"/>
                <a:hlinkClick r:id="rId4"/>
              </a:rPr>
              <a:t>https://modotest.testcenter.kz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) тестирования на компьютерах используемых для тестирования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7683" y="2570173"/>
            <a:ext cx="691276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проверяет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готовность  компьютерных классов, компьютерной  техники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                                         и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телекоммуникационной сети в организации образования, задействованных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                              в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тестировании;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80358" y="3286589"/>
            <a:ext cx="655272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осуществляет контроль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на наличие указателей к аудиториям в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колидорах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, наличие табличек с номерами на дверях аудиторий согласно аудиторному фонду, пронумерованные посадочные места в аудиториях;</a:t>
            </a:r>
            <a:endParaRPr lang="ru-RU" sz="13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64568" y="4127454"/>
            <a:ext cx="652649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роверяет соответствие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аудиторий санитарно-гигиеническим требованиям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19698" y="4689020"/>
            <a:ext cx="651338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распределяет 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дежурных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;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080358" y="5847216"/>
            <a:ext cx="51687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47565" y="942267"/>
            <a:ext cx="7505835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76931" y="2570173"/>
            <a:ext cx="6840996" cy="0"/>
          </a:xfrm>
          <a:prstGeom prst="line">
            <a:avLst/>
          </a:prstGeom>
          <a:ln>
            <a:solidFill>
              <a:srgbClr val="FFC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076931" y="1772816"/>
            <a:ext cx="7188437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119698" y="4005131"/>
            <a:ext cx="6120680" cy="813"/>
          </a:xfrm>
          <a:prstGeom prst="line">
            <a:avLst/>
          </a:prstGeom>
          <a:ln>
            <a:solidFill>
              <a:srgbClr val="00B05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136576" y="4581128"/>
            <a:ext cx="5576826" cy="0"/>
          </a:xfrm>
          <a:prstGeom prst="line">
            <a:avLst/>
          </a:prstGeom>
          <a:ln>
            <a:solidFill>
              <a:srgbClr val="0070C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119698" y="5085184"/>
            <a:ext cx="5345470" cy="0"/>
          </a:xfrm>
          <a:prstGeom prst="line">
            <a:avLst/>
          </a:prstGeom>
          <a:ln>
            <a:solidFill>
              <a:srgbClr val="7030A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108530" y="3262670"/>
            <a:ext cx="6496381" cy="0"/>
          </a:xfrm>
          <a:prstGeom prst="line">
            <a:avLst/>
          </a:prstGeom>
          <a:ln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1674756" y="358666"/>
            <a:ext cx="6866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Действия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оператора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по проведению МОДО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СО  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1136576" y="5157192"/>
            <a:ext cx="547260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buFont typeface="Wingdings" panose="05000000000000000000" pitchFamily="2" charset="2"/>
              <a:buChar char="Ø"/>
              <a:defRPr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проводит инструктаж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для дежурных по процедуре тестирования и поведению обучающихся в аудиториях согласно пункту 20 Правил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0" y="116632"/>
            <a:ext cx="9906000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8625407" y="1877675"/>
            <a:ext cx="881469" cy="827972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668" tIns="42334" rIns="84668" bIns="423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5019"/>
            <a:endParaRPr lang="ko-KR" altLang="en-US" sz="1800">
              <a:solidFill>
                <a:prstClr val="white"/>
              </a:solidFill>
            </a:endParaRPr>
          </a:p>
        </p:txBody>
      </p:sp>
      <p:pic>
        <p:nvPicPr>
          <p:cNvPr id="22" name="Picture 6" descr="http://simpleicon.com/wp-content/uploads/computer-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33" y="3262670"/>
            <a:ext cx="969590" cy="9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869" y="4860126"/>
            <a:ext cx="1049434" cy="60907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857" y="5201617"/>
            <a:ext cx="110540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4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332656"/>
            <a:ext cx="84093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88739" y="476672"/>
            <a:ext cx="826160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453336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072680" y="764704"/>
            <a:ext cx="6148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Инструкция по прохождению тестирования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8739" y="1146930"/>
            <a:ext cx="8693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Для прохождение онлайн-тестирования  необходимо перейти на сайт: 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www.modotest.testcenter.kz</a:t>
            </a: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5" name="Рисунок 24"/>
          <p:cNvPicPr/>
          <p:nvPr/>
        </p:nvPicPr>
        <p:blipFill>
          <a:blip r:embed="rId2"/>
          <a:stretch>
            <a:fillRect/>
          </a:stretch>
        </p:blipFill>
        <p:spPr>
          <a:xfrm>
            <a:off x="435108" y="1454707"/>
            <a:ext cx="9001000" cy="2910397"/>
          </a:xfrm>
          <a:prstGeom prst="rect">
            <a:avLst/>
          </a:prstGeom>
        </p:spPr>
      </p:pic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2984233" y="4437112"/>
            <a:ext cx="6408712" cy="170816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266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странице авторизации находятся: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Поле «ИКТ\ИИН» - ввод логин тестируемого.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Поле «Пароль» - ввод пароля тестируемого.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Выберите тип тестирования - из выпадающего списка необходимо выбрать вид тестирования.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Кнопка «Войти» - для входа в приложение после ввода пароля.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Кнопка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для выбора языка интерфейса (казахский/русский).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99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65072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254966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135781" y="2255697"/>
            <a:ext cx="8110696" cy="2308324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данной странице приложения отображаются сведения тестируемого, такие, как: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 тестирования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Фамилия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Отчество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ИИН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Язык сдачи тестирования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617538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Список предметов сдачи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Тестируемому необходимо внимательно проверить все свои данные. 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Если тестируемый</a:t>
            </a:r>
            <a:r>
              <a:rPr kumimoji="0" lang="kk-KZ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обнаружил    ошибку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необходимо обратится за помощью к дежурному по аудитории.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Если отображаемые данные верны, необходимо нажать на кнопку 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после </a:t>
            </a:r>
            <a:r>
              <a:rPr lang="ru-RU" sz="1200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чего откроется страница с правилами тестирования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5905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7" name="Рисунок 16"/>
          <p:cNvPicPr/>
          <p:nvPr/>
        </p:nvPicPr>
        <p:blipFill>
          <a:blip r:embed="rId2"/>
          <a:stretch>
            <a:fillRect/>
          </a:stretch>
        </p:blipFill>
        <p:spPr>
          <a:xfrm>
            <a:off x="587517" y="548680"/>
            <a:ext cx="8928991" cy="3960440"/>
          </a:xfrm>
          <a:prstGeom prst="rect">
            <a:avLst/>
          </a:prstGeom>
        </p:spPr>
      </p:pic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822886" y="4596517"/>
            <a:ext cx="8712968" cy="49244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После прочтения правил необходимо поставить галочку, подтверждающую</a:t>
            </a:r>
            <a:r>
              <a:rPr kumimoji="0" lang="ru-RU" sz="13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согласие тестируемого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продолжение тестирования, и начать тестирование: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Рисунок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696" y="5301208"/>
            <a:ext cx="7319158" cy="86409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23178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12325" y="2741438"/>
            <a:ext cx="58310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верхней панели страницы тестирования отображаются данные: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11733" y="3049215"/>
            <a:ext cx="33367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- время до окончания тестирования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68" y="3049215"/>
            <a:ext cx="1876425" cy="23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66730" y="3356992"/>
            <a:ext cx="66606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при нажатии на странице отображается следующий предмет тестирования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Рисунок 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453" y="3312344"/>
            <a:ext cx="1876425" cy="3524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xtLst/>
        </p:spPr>
      </p:pic>
    </p:spTree>
    <p:extLst>
      <p:ext uri="{BB962C8B-B14F-4D97-AF65-F5344CB8AC3E}">
        <p14:creationId xmlns:p14="http://schemas.microsoft.com/office/powerpoint/2010/main" val="362795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87517" y="1134036"/>
            <a:ext cx="8658960" cy="320671"/>
          </a:xfrm>
          <a:prstGeom prst="rect">
            <a:avLst/>
          </a:prstGeom>
        </p:spPr>
        <p:txBody>
          <a:bodyPr vert="horz" lIns="121906" tIns="60953" rIns="121906" bIns="6095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600"/>
              </a:spcAft>
            </a:pPr>
            <a:endParaRPr lang="kk-KZ" sz="1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0095" y="404664"/>
            <a:ext cx="8856984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472" y="188640"/>
            <a:ext cx="8712968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68824" y="6309320"/>
            <a:ext cx="6534475" cy="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92960" y="6525344"/>
            <a:ext cx="5310339" cy="0"/>
          </a:xfrm>
          <a:prstGeom prst="line">
            <a:avLst/>
          </a:prstGeom>
          <a:ln>
            <a:solidFill>
              <a:srgbClr val="00B0F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7" name="Рисунок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7" y="620688"/>
            <a:ext cx="8676964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87219" y="4653136"/>
            <a:ext cx="85763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На данной странице можно снова вернуться на предыдущий предмет, нажав на кнопку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Рисунок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37" y="4646588"/>
            <a:ext cx="1369742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7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17735</TotalTime>
  <Words>914</Words>
  <Application>Microsoft Office PowerPoint</Application>
  <PresentationFormat>Лист A4 (210x297 мм)</PresentationFormat>
  <Paragraphs>112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9" baseType="lpstr">
      <vt:lpstr>맑은 고딕</vt:lpstr>
      <vt:lpstr>Arial</vt:lpstr>
      <vt:lpstr>Calibri</vt:lpstr>
      <vt:lpstr>Cambria</vt:lpstr>
      <vt:lpstr>Century Gothic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Магжан Иманжанов</dc:creator>
  <cp:lastModifiedBy>Тасмуратова Анар Козыбаевна</cp:lastModifiedBy>
  <cp:revision>389</cp:revision>
  <cp:lastPrinted>2022-04-04T03:54:39Z</cp:lastPrinted>
  <dcterms:created xsi:type="dcterms:W3CDTF">2020-05-28T02:23:48Z</dcterms:created>
  <dcterms:modified xsi:type="dcterms:W3CDTF">2022-04-14T06:06:44Z</dcterms:modified>
</cp:coreProperties>
</file>