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3" r:id="rId3"/>
    <p:sldId id="264" r:id="rId4"/>
    <p:sldId id="265" r:id="rId5"/>
    <p:sldId id="266" r:id="rId6"/>
    <p:sldId id="256" r:id="rId7"/>
    <p:sldId id="267" r:id="rId8"/>
    <p:sldId id="268" r:id="rId9"/>
    <p:sldId id="257" r:id="rId10"/>
    <p:sldId id="258" r:id="rId11"/>
    <p:sldId id="259" r:id="rId12"/>
    <p:sldId id="260" r:id="rId13"/>
    <p:sldId id="269" r:id="rId14"/>
    <p:sldId id="262" r:id="rId15"/>
    <p:sldId id="26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414794"/>
      </p:ext>
    </p:extLst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54210"/>
      </p:ext>
    </p:extLst>
  </p:cSld>
  <p:clrMapOvr>
    <a:masterClrMapping/>
  </p:clrMapOvr>
  <p:transition spd="slow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389236"/>
      </p:ext>
    </p:extLst>
  </p:cSld>
  <p:clrMapOvr>
    <a:masterClrMapping/>
  </p:clrMapOvr>
  <p:transition spd="slow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89240"/>
      </p:ext>
    </p:extLst>
  </p:cSld>
  <p:clrMapOvr>
    <a:masterClrMapping/>
  </p:clrMapOvr>
  <p:transition spd="slow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03223"/>
      </p:ext>
    </p:extLst>
  </p:cSld>
  <p:clrMapOvr>
    <a:masterClrMapping/>
  </p:clrMapOvr>
  <p:transition spd="slow"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79836"/>
      </p:ext>
    </p:extLst>
  </p:cSld>
  <p:clrMapOvr>
    <a:masterClrMapping/>
  </p:clrMapOvr>
  <p:transition spd="slow"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231743"/>
      </p:ext>
    </p:extLst>
  </p:cSld>
  <p:clrMapOvr>
    <a:masterClrMapping/>
  </p:clrMapOvr>
  <p:transition spd="slow"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076424"/>
      </p:ext>
    </p:extLst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62570"/>
      </p:ext>
    </p:extLst>
  </p:cSld>
  <p:clrMapOvr>
    <a:masterClrMapping/>
  </p:clrMapOvr>
  <p:transition spd="slow"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419852"/>
      </p:ext>
    </p:extLst>
  </p:cSld>
  <p:clrMapOvr>
    <a:masterClrMapping/>
  </p:clrMapOvr>
  <p:transition spd="slow"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54761"/>
      </p:ext>
    </p:extLst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8B7B60-9444-4943-B5DB-D76EC67ED5E0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351810-217F-414B-80C8-8CEAC6C9B2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C01F5C-482F-4D81-909D-DB267169E2E0}" type="datetimeFigureOut">
              <a:rPr lang="ru-RU" smtClean="0">
                <a:solidFill>
                  <a:srgbClr val="666666"/>
                </a:solidFill>
              </a:rPr>
              <a:pPr/>
              <a:t>23.10.2013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6666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3BB66DB-EF8E-4DF5-AE55-0AB451861518}" type="slidenum">
              <a:rPr lang="ru-RU" smtClean="0">
                <a:solidFill>
                  <a:srgbClr val="666666"/>
                </a:solidFill>
              </a:rPr>
              <a:pPr/>
              <a:t>‹#›</a:t>
            </a:fld>
            <a:endParaRPr lang="ru-RU">
              <a:solidFill>
                <a:srgbClr val="66666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78010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совместной работы над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Lesson Study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3887" y="5517232"/>
            <a:ext cx="6400800" cy="89713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23-10-13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 № 4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Презентации\Логотипы\pedsove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80928"/>
            <a:ext cx="394903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26204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607875"/>
              </p:ext>
            </p:extLst>
          </p:nvPr>
        </p:nvGraphicFramePr>
        <p:xfrm>
          <a:off x="457200" y="846976"/>
          <a:ext cx="8435280" cy="380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5904656"/>
              </a:tblGrid>
              <a:tr h="177461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занятия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3154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Конкретный результат обучения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Ученики должны знать,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что государства бывают разными по численности и территории и это влияет на их развитие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920433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697704"/>
              </p:ext>
            </p:extLst>
          </p:nvPr>
        </p:nvGraphicFramePr>
        <p:xfrm>
          <a:off x="457200" y="188640"/>
          <a:ext cx="8435280" cy="613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7056784"/>
              </a:tblGrid>
              <a:tr h="86409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занятия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8111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Занятие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Ученики, разделившись на группы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4 человека, составляют из предложенных карточек с опорными словами схему «</a:t>
                      </a: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Типы 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государств», приклеивая их на плакат. Затем они ранжируют предложенный список государств по заданным признакам и записывают в схему. После выполнения работы плакаты всех групп демонстрируются одноклассникам. Затем на экране высвечивается схема с точными данными о государствах по численности и территории (для сравнения). Задается проблемный вопрос «Влияет ли тип государства на его развитие?» (Япония)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05663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611654"/>
              </p:ext>
            </p:extLst>
          </p:nvPr>
        </p:nvGraphicFramePr>
        <p:xfrm>
          <a:off x="457200" y="653185"/>
          <a:ext cx="8435280" cy="5395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648"/>
                <a:gridCol w="5688632"/>
              </a:tblGrid>
              <a:tr h="71295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занятия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7952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обучения для учеников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(С)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Рассказывают о типах государств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50512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обучения для учеников (В)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Рассказывают о типах государства, приводят примеры государств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4076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обучения для учеников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(А)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Рассказывают о типах государств, приводят примеры государств, сравнивают государства относительно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их развития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637328"/>
      </p:ext>
    </p:extLst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61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861345"/>
              </p:ext>
            </p:extLst>
          </p:nvPr>
        </p:nvGraphicFramePr>
        <p:xfrm>
          <a:off x="457200" y="390088"/>
          <a:ext cx="8435280" cy="608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6264696"/>
              </a:tblGrid>
              <a:tr h="252441">
                <a:tc gridSpan="2"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занятия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0735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Подход в преподавании/обучении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Использование работы в группе для стимулирования общения среди учеников с целью «совместного мышления»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4395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(часть учебного плана)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Государство. Типы государств.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4395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Конкретный результат обучения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Ученики должны знать,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что государства бывают разными по численности и территории, что влияет на их развитие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430499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Занятие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Ученики, разделившись на группы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4 человека, составляют из предложенных карточек с опорными словами схему «Типы государств», приклеивая их на плакат. Затем они ранжируют предложенный список государств по заданным признакам и записывают в схему. После выполнения работы плакаты всех групп демонстрируются одноклассникам. Затем на экране высвечивается схема с точными данными о государствах по численности и территории (для сравнения). Задается проблемный вопрос «Влияет ли вид государства на его развитие?» (Япония)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0735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обучения для учеников 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(С)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Рассказывают о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типах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0735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обучения для учеников (В)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Рассказывают о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типах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государства, приводят примеры государств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70600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обучения для </a:t>
                      </a:r>
                      <a:r>
                        <a:rPr lang="ru-RU" sz="1500" smtClean="0">
                          <a:latin typeface="Times New Roman" pitchFamily="18" charset="0"/>
                          <a:cs typeface="Times New Roman" pitchFamily="18" charset="0"/>
                        </a:rPr>
                        <a:t>учеников </a:t>
                      </a:r>
                      <a:r>
                        <a:rPr lang="ru-RU" sz="1500" smtClean="0">
                          <a:latin typeface="Times New Roman" pitchFamily="18" charset="0"/>
                          <a:cs typeface="Times New Roman" pitchFamily="18" charset="0"/>
                        </a:rPr>
                        <a:t>(А)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Рассказывают о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типах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государств, приводят примеры государств, сравнивают государства относительно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их развития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54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выберите того, кто будет записывать протокол совещания и распределите роли;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время проведения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 study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используйте ежедневно собираемые Вами материалы периодического оценивания для согласования приоритетов обучения и развития учащихся;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совместно определите отвечающий установленным задачам метод преподавания, который будет в дальнейшем разрабатываться или совершенствоваться; 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Правила совместной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36223242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трех «исследуемых учащихся», каждый из которых является типичным представителем определенной группы учащихся в классе (высокого, среднего или ниже среднего уровня успеваемости в общем числе обучающихся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совместно спланируйте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ходе которого будут использованы и тщательно изучены результаты методики его проведения в контексте результатов наблюдения за тремя исследуемыми учащимися;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проведении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ведите совместное их наблюдение, акцентируя особое внимание на обучении и развитии исследуемых учащихся;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Правила совместной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170052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579296" cy="5256584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подготовьте материалы для опроса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исследуемых учащихся, чтобы понять их мнения о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проведите опрос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проведите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обсуждение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сделайте анализ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реакции исследуемых учащихся на применяемый метод, достигнутого ими прогресса, демонстрируемых ими результатов обучения или испытываемых трудностей в обучении, а также полученного опыта для разработки методик преподавания или обучения в будущем;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представьте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использования подхода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широкой аудитории коллег посредством презентации, демонстрации или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коучинга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поддерживайте спокойную и дружелюбную обстановку, умейте слушать и слышать друг друга при обсуждении.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Правила совместной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03625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действий по созданию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 Study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660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Этапы 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3" y="836712"/>
            <a:ext cx="8640960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ПЛАНИРОВАНИЕ.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Группа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реализующая подход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совместно согласует систему правил,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обеспечивающих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результативность ее работы и обязывающих всех ее членов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относиться друг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к другу с уважением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СОГЛАСОВАНИЕ ИДЕЙ ИССЛЕДОВАНИЯ.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согласует ключевую идею исследования, которая, как правило, оформлена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 виде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вопроса и определяет,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чему учить и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кого.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•ИЗУЧЕНИЕ ЛИТЕРАТУРЫ.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Члены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группы изучают исследовательскую литературу в поисках ответа на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ключевой вопрос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с целью дальнейшего использования ее в процессе планирования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ОПРЕДЕЛЕНИЕ ОБЪЕКТОВ.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группа определяет конкретный класс и кандидатуры трех «исследуемых» учеников,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которые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будут находиться в центре исследовательского урока и представлять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категории учеников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с высоким, средним и низким уровнем успеваемости данного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класса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65616702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7027"/>
            <a:ext cx="8496944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ПЛАНИРОВАНИЕ И ПРОВЕДЕНИЕ УРОКА.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планирует исследовательский урок, акцентируя особое внимание на том,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как он будет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усвоен тремя «исследуемыми» учениками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дин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учитель ведет исследовательский урок, в то время как другие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– наблюдают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делают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письменные заметки, обращая особое внимание на трех «исследуемых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» учеников;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•ОПРОС УЧАЩИХСЯ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Учителя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интервьюируют нескольких учеников класса для выяснения их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мнения об эффективности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исследовательского урока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РЕЗУЛЬТАТЫ.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Группа обсуждает исследовательский урок после его окончания. Обсуждение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следует установленной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структуре:</a:t>
            </a:r>
          </a:p>
          <a:p>
            <a:r>
              <a:rPr lang="ru-RU" sz="1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наблюдение за обучением трех «исследуемых» учеников на основе сопоставления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с предварительными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прогнозами, сделанными в процессе планирования, с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последующим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установлением причин произошедших изменений;</a:t>
            </a:r>
          </a:p>
          <a:p>
            <a:pPr marL="342900" indent="-342900"/>
            <a:r>
              <a:rPr lang="ru-RU" sz="19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обучение класса в целом;</a:t>
            </a:r>
          </a:p>
          <a:p>
            <a:pPr marL="342900" indent="-342900"/>
            <a:r>
              <a:rPr lang="ru-RU" sz="19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ход исследовательского урока и процесс преподавания;</a:t>
            </a:r>
          </a:p>
          <a:p>
            <a:pPr marL="342900" indent="-342900"/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*постановка цели последующего исследовательского урока в соответствии </a:t>
            </a:r>
          </a:p>
          <a:p>
            <a:pPr marL="342900" indent="-342900"/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и на основе установленного и изученного;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ПЛАНИРОВАНИЕ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ДАЛЬНЕЙШЕГО ПРОЕКТА.</a:t>
            </a:r>
          </a:p>
          <a:p>
            <a:pPr marL="342900" indent="-342900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Совместное планирование группой следующей реализации подхода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429164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017731"/>
              </p:ext>
            </p:extLst>
          </p:nvPr>
        </p:nvGraphicFramePr>
        <p:xfrm>
          <a:off x="457200" y="985272"/>
          <a:ext cx="8435280" cy="330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32"/>
                <a:gridCol w="5832648"/>
              </a:tblGrid>
              <a:tr h="140485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занятия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0297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Подход в преподавании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обучении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Использование работы в группе для стимулирования общения среди учеников с целью «совместного мышления»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34236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607120"/>
              </p:ext>
            </p:extLst>
          </p:nvPr>
        </p:nvGraphicFramePr>
        <p:xfrm>
          <a:off x="457200" y="944136"/>
          <a:ext cx="8435280" cy="270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656"/>
                <a:gridCol w="5616624"/>
              </a:tblGrid>
              <a:tr h="143730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занятия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6358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(часть учебного плана)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Государство. Типы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9204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ткрыт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277</TotalTime>
  <Words>899</Words>
  <Application>Microsoft Office PowerPoint</Application>
  <PresentationFormat>Экран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Открытая</vt:lpstr>
      <vt:lpstr>Волна</vt:lpstr>
      <vt:lpstr>Правила совместной работы над Lesson Study</vt:lpstr>
      <vt:lpstr>Правила совместной работы</vt:lpstr>
      <vt:lpstr>Правила совместной работы</vt:lpstr>
      <vt:lpstr>Правила совместной работы</vt:lpstr>
      <vt:lpstr>План действий по созданию Lesson Study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действий по созданию Lesson study</dc:title>
  <dc:creator>123</dc:creator>
  <cp:lastModifiedBy>123</cp:lastModifiedBy>
  <cp:revision>20</cp:revision>
  <dcterms:created xsi:type="dcterms:W3CDTF">2013-10-23T04:21:56Z</dcterms:created>
  <dcterms:modified xsi:type="dcterms:W3CDTF">2013-10-23T09:13:02Z</dcterms:modified>
</cp:coreProperties>
</file>